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Override PartName="/ppt/media/image16.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Helvetica Light"/>
        <a:ea typeface="Helvetica Light"/>
        <a:cs typeface="Helvetica Light"/>
        <a:sym typeface="Helvetica Light"/>
      </a:defRPr>
    </a:lvl1pPr>
    <a:lvl2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Helvetica Light"/>
        <a:ea typeface="Helvetica Light"/>
        <a:cs typeface="Helvetica Light"/>
        <a:sym typeface="Helvetica Light"/>
      </a:defRPr>
    </a:lvl2pPr>
    <a:lvl3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Helvetica Light"/>
        <a:ea typeface="Helvetica Light"/>
        <a:cs typeface="Helvetica Light"/>
        <a:sym typeface="Helvetica Light"/>
      </a:defRPr>
    </a:lvl3pPr>
    <a:lvl4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Helvetica Light"/>
        <a:ea typeface="Helvetica Light"/>
        <a:cs typeface="Helvetica Light"/>
        <a:sym typeface="Helvetica Light"/>
      </a:defRPr>
    </a:lvl4pPr>
    <a:lvl5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Helvetica Light"/>
        <a:ea typeface="Helvetica Light"/>
        <a:cs typeface="Helvetica Light"/>
        <a:sym typeface="Helvetica Light"/>
      </a:defRPr>
    </a:lvl5pPr>
    <a:lvl6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Helvetica Light"/>
        <a:ea typeface="Helvetica Light"/>
        <a:cs typeface="Helvetica Light"/>
        <a:sym typeface="Helvetica Light"/>
      </a:defRPr>
    </a:lvl6pPr>
    <a:lvl7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Helvetica Light"/>
        <a:ea typeface="Helvetica Light"/>
        <a:cs typeface="Helvetica Light"/>
        <a:sym typeface="Helvetica Light"/>
      </a:defRPr>
    </a:lvl7pPr>
    <a:lvl8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Helvetica Light"/>
        <a:ea typeface="Helvetica Light"/>
        <a:cs typeface="Helvetica Light"/>
        <a:sym typeface="Helvetica Light"/>
      </a:defRPr>
    </a:lvl8pPr>
    <a:lvl9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Helvetica Light"/>
        <a:ea typeface="Helvetica Light"/>
        <a:cs typeface="Helvetica Light"/>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Light"/>
          <a:ea typeface="Helvetica Light"/>
          <a:cs typeface="Helvetica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2E8"/>
          </a:solidFill>
        </a:fill>
      </a:tcStyle>
    </a:wholeTbl>
    <a:band2H>
      <a:tcTxStyle b="def" i="def"/>
      <a:tcStyle>
        <a:tcBdr/>
        <a:fill>
          <a:solidFill>
            <a:srgbClr val="E6EA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Helvetica Light"/>
          <a:ea typeface="Helvetica Light"/>
          <a:cs typeface="Helvetica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2E7CB"/>
          </a:solidFill>
        </a:fill>
      </a:tcStyle>
    </a:wholeTbl>
    <a:band2H>
      <a:tcTxStyle b="def" i="def"/>
      <a:tcStyle>
        <a:tcBdr/>
        <a:fill>
          <a:solidFill>
            <a:srgbClr val="F8F4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Helvetica Light"/>
          <a:ea typeface="Helvetica Light"/>
          <a:cs typeface="Helvetica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CDDE"/>
          </a:solidFill>
        </a:fill>
      </a:tcStyle>
    </a:wholeTbl>
    <a:band2H>
      <a:tcTxStyle b="def" i="def"/>
      <a:tcStyle>
        <a:tcBdr/>
        <a:fill>
          <a:solidFill>
            <a:srgbClr val="EBE8E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Helvetica Light"/>
          <a:ea typeface="Helvetica Light"/>
          <a:cs typeface="Helvetica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Helvetica Light"/>
          <a:ea typeface="Helvetica Light"/>
          <a:cs typeface="Helvetica Ligh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Shape 133"/>
          <p:cNvSpPr/>
          <p:nvPr>
            <p:ph type="sldImg"/>
          </p:nvPr>
        </p:nvSpPr>
        <p:spPr>
          <a:xfrm>
            <a:off x="1143000" y="685800"/>
            <a:ext cx="4572000" cy="3429000"/>
          </a:xfrm>
          <a:prstGeom prst="rect">
            <a:avLst/>
          </a:prstGeom>
        </p:spPr>
        <p:txBody>
          <a:bodyPr/>
          <a:lstStyle/>
          <a:p>
            <a:pPr/>
          </a:p>
        </p:txBody>
      </p:sp>
      <p:sp>
        <p:nvSpPr>
          <p:cNvPr id="134" name="Shape 134"/>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spTree>
      <p:nvGrpSpPr>
        <p:cNvPr id="1" name=""/>
        <p:cNvGrpSpPr/>
        <p:nvPr/>
      </p:nvGrpSpPr>
      <p:grpSpPr>
        <a:xfrm>
          <a:off x="0" y="0"/>
          <a:ext cx="0" cy="0"/>
          <a:chOff x="0" y="0"/>
          <a:chExt cx="0" cy="0"/>
        </a:xfrm>
      </p:grpSpPr>
      <p:sp>
        <p:nvSpPr>
          <p:cNvPr id="11" name="Shape 11"/>
          <p:cNvSpPr/>
          <p:nvPr>
            <p:ph type="title"/>
          </p:nvPr>
        </p:nvSpPr>
        <p:spPr>
          <a:xfrm>
            <a:off x="1270000" y="1638300"/>
            <a:ext cx="10464800" cy="3302000"/>
          </a:xfrm>
          <a:prstGeom prst="rect">
            <a:avLst/>
          </a:prstGeom>
        </p:spPr>
        <p:txBody>
          <a:bodyPr anchor="b"/>
          <a:lstStyle/>
          <a:p>
            <a:pPr/>
            <a:r>
              <a:t>Title Text</a:t>
            </a:r>
          </a:p>
        </p:txBody>
      </p:sp>
      <p:sp>
        <p:nvSpPr>
          <p:cNvPr id="12" name="Shape 12"/>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13" name="Shape 1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
        <p:nvSpPr>
          <p:cNvPr id="93" name="Shape 93"/>
          <p:cNvSpPr/>
          <p:nvPr>
            <p:ph type="body" sz="quarter" idx="1"/>
          </p:nvPr>
        </p:nvSpPr>
        <p:spPr>
          <a:xfrm>
            <a:off x="1270000" y="6362700"/>
            <a:ext cx="10464800" cy="469900"/>
          </a:xfrm>
          <a:prstGeom prst="rect">
            <a:avLst/>
          </a:prstGeom>
        </p:spPr>
        <p:txBody>
          <a:bodyPr anchor="t"/>
          <a:lstStyle>
            <a:lvl1pPr marL="0" indent="0" algn="ctr">
              <a:spcBef>
                <a:spcPts val="0"/>
              </a:spcBef>
              <a:buSzTx/>
              <a:buNone/>
              <a:defRPr sz="2400"/>
            </a:lvl1pPr>
            <a:lvl2pPr marL="740833" indent="-296333" algn="ctr">
              <a:spcBef>
                <a:spcPts val="0"/>
              </a:spcBef>
              <a:defRPr sz="2400"/>
            </a:lvl2pPr>
            <a:lvl3pPr marL="1185333" indent="-296333" algn="ctr">
              <a:spcBef>
                <a:spcPts val="0"/>
              </a:spcBef>
              <a:defRPr sz="2400"/>
            </a:lvl3pPr>
            <a:lvl4pPr marL="1629833" indent="-296333" algn="ctr">
              <a:spcBef>
                <a:spcPts val="0"/>
              </a:spcBef>
              <a:defRPr sz="2400"/>
            </a:lvl4pPr>
            <a:lvl5pPr marL="2074333" indent="-296333" algn="ctr">
              <a:spcBef>
                <a:spcPts val="0"/>
              </a:spcBef>
              <a:defRPr sz="2400"/>
            </a:lvl5pPr>
          </a:lstStyle>
          <a:p>
            <a:pPr/>
            <a:r>
              <a:t>Body Level One</a:t>
            </a:r>
          </a:p>
          <a:p>
            <a:pPr lvl="1"/>
            <a:r>
              <a:t>Body Level Two</a:t>
            </a:r>
          </a:p>
          <a:p>
            <a:pPr lvl="2"/>
            <a:r>
              <a:t>Body Level Three</a:t>
            </a:r>
          </a:p>
          <a:p>
            <a:pPr lvl="3"/>
            <a:r>
              <a:t>Body Level Four</a:t>
            </a:r>
          </a:p>
          <a:p>
            <a:pPr lvl="4"/>
            <a:r>
              <a:t>Body Level Five</a:t>
            </a:r>
          </a:p>
        </p:txBody>
      </p:sp>
      <p:sp>
        <p:nvSpPr>
          <p:cNvPr id="94" name="Shape 94"/>
          <p:cNvSpPr/>
          <p:nvPr>
            <p:ph type="body" sz="quarter" idx="13"/>
          </p:nvPr>
        </p:nvSpPr>
        <p:spPr>
          <a:xfrm>
            <a:off x="1270000" y="4267200"/>
            <a:ext cx="10464800" cy="685800"/>
          </a:xfrm>
          <a:prstGeom prst="rect">
            <a:avLst/>
          </a:prstGeom>
        </p:spPr>
        <p:txBody>
          <a:bodyPr/>
          <a:lstStyle/>
          <a:p>
            <a:pPr marL="0" indent="0" algn="ctr">
              <a:spcBef>
                <a:spcPts val="0"/>
              </a:spcBef>
              <a:buSzTx/>
              <a:buNone/>
              <a:defRPr sz="3800"/>
            </a:pPr>
          </a:p>
        </p:txBody>
      </p:sp>
      <p:sp>
        <p:nvSpPr>
          <p:cNvPr id="95" name="Shape 9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02" name="Shape 102"/>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3" name="Shape 10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10" name="Shape 11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Blank slide for title page">
    <p:spTree>
      <p:nvGrpSpPr>
        <p:cNvPr id="1" name=""/>
        <p:cNvGrpSpPr/>
        <p:nvPr/>
      </p:nvGrpSpPr>
      <p:grpSpPr>
        <a:xfrm>
          <a:off x="0" y="0"/>
          <a:ext cx="0" cy="0"/>
          <a:chOff x="0" y="0"/>
          <a:chExt cx="0" cy="0"/>
        </a:xfrm>
      </p:grpSpPr>
      <p:sp>
        <p:nvSpPr>
          <p:cNvPr id="117" name="Shape 117"/>
          <p:cNvSpPr/>
          <p:nvPr/>
        </p:nvSpPr>
        <p:spPr>
          <a:xfrm>
            <a:off x="-2" y="8642773"/>
            <a:ext cx="12984324" cy="1110828"/>
          </a:xfrm>
          <a:prstGeom prst="rect">
            <a:avLst/>
          </a:prstGeom>
          <a:solidFill>
            <a:srgbClr val="FFFFFF"/>
          </a:solidFill>
          <a:ln w="12700">
            <a:solidFill>
              <a:srgbClr val="FFFFFF"/>
            </a:solidFill>
          </a:ln>
          <a:effectLst>
            <a:outerShdw sx="100000" sy="100000" kx="0" ky="0" algn="b" rotWithShape="0" blurRad="50800" dist="25400" dir="5400000">
              <a:srgbClr val="000000">
                <a:alpha val="35000"/>
              </a:srgbClr>
            </a:outerShdw>
          </a:effectLst>
        </p:spPr>
        <p:txBody>
          <a:bodyPr lIns="50800" tIns="50800" rIns="50800" bIns="50800" anchor="ctr"/>
          <a:lstStyle/>
          <a:p>
            <a:pPr defTabSz="650240">
              <a:defRPr sz="2400">
                <a:solidFill>
                  <a:srgbClr val="FFFFFF"/>
                </a:solidFill>
                <a:latin typeface="Calibri"/>
                <a:ea typeface="Calibri"/>
                <a:cs typeface="Calibri"/>
                <a:sym typeface="Calibri"/>
              </a:defRPr>
            </a:pPr>
          </a:p>
        </p:txBody>
      </p:sp>
      <p:sp>
        <p:nvSpPr>
          <p:cNvPr id="118" name="Shape 118"/>
          <p:cNvSpPr/>
          <p:nvPr>
            <p:ph type="sldNum" sz="quarter" idx="2"/>
          </p:nvPr>
        </p:nvSpPr>
        <p:spPr>
          <a:xfrm>
            <a:off x="8964240" y="8854469"/>
            <a:ext cx="355869" cy="371347"/>
          </a:xfrm>
          <a:prstGeom prst="rect">
            <a:avLst/>
          </a:prstGeom>
        </p:spPr>
        <p:txBody>
          <a:bodyPr lIns="65022" tIns="65022" rIns="65022" bIns="65022" anchor="ctr"/>
          <a:lstStyle>
            <a:lvl1pPr algn="r" defTabSz="650240">
              <a:defRPr sz="1600">
                <a:solidFill>
                  <a:srgbClr val="888888"/>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1" showMasterPhAnim="1">
  <p:cSld name="Blank slide for graphs and large illustrations">
    <p:bg>
      <p:bgPr>
        <a:solidFill>
          <a:srgbClr val="F2F1F0"/>
        </a:solidFill>
      </p:bgPr>
    </p:bg>
    <p:spTree>
      <p:nvGrpSpPr>
        <p:cNvPr id="1" name=""/>
        <p:cNvGrpSpPr/>
        <p:nvPr/>
      </p:nvGrpSpPr>
      <p:grpSpPr>
        <a:xfrm>
          <a:off x="0" y="0"/>
          <a:ext cx="0" cy="0"/>
          <a:chOff x="0" y="0"/>
          <a:chExt cx="0" cy="0"/>
        </a:xfrm>
      </p:grpSpPr>
      <p:sp>
        <p:nvSpPr>
          <p:cNvPr id="125" name="Shape 125"/>
          <p:cNvSpPr/>
          <p:nvPr/>
        </p:nvSpPr>
        <p:spPr>
          <a:xfrm>
            <a:off x="-1" y="8856716"/>
            <a:ext cx="13004802" cy="896885"/>
          </a:xfrm>
          <a:prstGeom prst="rect">
            <a:avLst/>
          </a:prstGeom>
          <a:solidFill>
            <a:srgbClr val="F2F2F2"/>
          </a:solidFill>
          <a:ln w="12700">
            <a:miter lim="400000"/>
          </a:ln>
        </p:spPr>
        <p:txBody>
          <a:bodyPr lIns="50800" tIns="50800" rIns="50800" bIns="50800" anchor="ctr"/>
          <a:lstStyle/>
          <a:p>
            <a:pPr defTabSz="650240">
              <a:defRPr sz="2400">
                <a:solidFill>
                  <a:srgbClr val="FFFFFF"/>
                </a:solidFill>
                <a:latin typeface="Arial"/>
                <a:ea typeface="Arial"/>
                <a:cs typeface="Arial"/>
                <a:sym typeface="Arial"/>
              </a:defRPr>
            </a:pPr>
          </a:p>
        </p:txBody>
      </p:sp>
      <p:pic>
        <p:nvPicPr>
          <p:cNvPr id="126" name="image2.png"/>
          <p:cNvPicPr>
            <a:picLocks noChangeAspect="1"/>
          </p:cNvPicPr>
          <p:nvPr/>
        </p:nvPicPr>
        <p:blipFill>
          <a:blip r:embed="rId2">
            <a:extLst/>
          </a:blip>
          <a:stretch>
            <a:fillRect/>
          </a:stretch>
        </p:blipFill>
        <p:spPr>
          <a:xfrm>
            <a:off x="-2" y="8802543"/>
            <a:ext cx="13004803" cy="361246"/>
          </a:xfrm>
          <a:prstGeom prst="rect">
            <a:avLst/>
          </a:prstGeom>
          <a:ln w="12700">
            <a:miter lim="400000"/>
          </a:ln>
        </p:spPr>
      </p:pic>
      <p:sp>
        <p:nvSpPr>
          <p:cNvPr id="127" name="Shape 127"/>
          <p:cNvSpPr/>
          <p:nvPr>
            <p:ph type="sldNum" sz="quarter" idx="2"/>
          </p:nvPr>
        </p:nvSpPr>
        <p:spPr>
          <a:xfrm>
            <a:off x="8964240" y="8854469"/>
            <a:ext cx="355869" cy="371347"/>
          </a:xfrm>
          <a:prstGeom prst="rect">
            <a:avLst/>
          </a:prstGeom>
        </p:spPr>
        <p:txBody>
          <a:bodyPr lIns="65022" tIns="65022" rIns="65022" bIns="65022" anchor="ctr"/>
          <a:lstStyle>
            <a:lvl1pPr algn="r" defTabSz="650240">
              <a:defRPr sz="1600">
                <a:solidFill>
                  <a:srgbClr val="888888"/>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20" name="Shape 20"/>
          <p:cNvSpPr/>
          <p:nvPr>
            <p:ph type="pic" idx="13"/>
          </p:nvPr>
        </p:nvSpPr>
        <p:spPr>
          <a:xfrm>
            <a:off x="1606550" y="635000"/>
            <a:ext cx="9779000" cy="5918200"/>
          </a:xfrm>
          <a:prstGeom prst="rect">
            <a:avLst/>
          </a:prstGeom>
        </p:spPr>
        <p:txBody>
          <a:bodyPr lIns="91439" tIns="45719" rIns="91439" bIns="45719" anchor="t">
            <a:noAutofit/>
          </a:bodyPr>
          <a:lstStyle/>
          <a:p>
            <a:pPr/>
          </a:p>
        </p:txBody>
      </p:sp>
      <p:sp>
        <p:nvSpPr>
          <p:cNvPr id="21" name="Shape 21"/>
          <p:cNvSpPr/>
          <p:nvPr>
            <p:ph type="title"/>
          </p:nvPr>
        </p:nvSpPr>
        <p:spPr>
          <a:xfrm>
            <a:off x="1270000" y="6718300"/>
            <a:ext cx="10464800" cy="1422400"/>
          </a:xfrm>
          <a:prstGeom prst="rect">
            <a:avLst/>
          </a:prstGeom>
        </p:spPr>
        <p:txBody>
          <a:bodyPr anchor="b"/>
          <a:lstStyle/>
          <a:p>
            <a:pPr/>
            <a:r>
              <a:t>Title Text</a:t>
            </a:r>
          </a:p>
        </p:txBody>
      </p:sp>
      <p:sp>
        <p:nvSpPr>
          <p:cNvPr id="22" name="Shape 22"/>
          <p:cNvSpPr/>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23" name="Shape 23"/>
          <p:cNvSpPr/>
          <p:nvPr>
            <p:ph type="sldNum" sz="quarter" idx="2"/>
          </p:nvPr>
        </p:nvSpPr>
        <p:spPr>
          <a:xfrm>
            <a:off x="6311798" y="9245600"/>
            <a:ext cx="368504" cy="3810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30" name="Shape 30"/>
          <p:cNvSpPr/>
          <p:nvPr>
            <p:ph type="title"/>
          </p:nvPr>
        </p:nvSpPr>
        <p:spPr>
          <a:xfrm>
            <a:off x="1270000" y="3225800"/>
            <a:ext cx="10464800" cy="3302000"/>
          </a:xfrm>
          <a:prstGeom prst="rect">
            <a:avLst/>
          </a:prstGeom>
        </p:spPr>
        <p:txBody>
          <a:bodyPr/>
          <a:lstStyle/>
          <a:p>
            <a:pPr/>
            <a:r>
              <a:t>Title Text</a:t>
            </a:r>
          </a:p>
        </p:txBody>
      </p:sp>
      <p:sp>
        <p:nvSpPr>
          <p:cNvPr id="31" name="Shape 3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38" name="Shape 38"/>
          <p:cNvSpPr/>
          <p:nvPr>
            <p:ph type="pic" sz="half" idx="13"/>
          </p:nvPr>
        </p:nvSpPr>
        <p:spPr>
          <a:xfrm>
            <a:off x="6718300" y="635000"/>
            <a:ext cx="5334000" cy="8229600"/>
          </a:xfrm>
          <a:prstGeom prst="rect">
            <a:avLst/>
          </a:prstGeom>
        </p:spPr>
        <p:txBody>
          <a:bodyPr lIns="91439" tIns="45719" rIns="91439" bIns="45719" anchor="t">
            <a:noAutofit/>
          </a:bodyPr>
          <a:lstStyle/>
          <a:p>
            <a:pPr/>
          </a:p>
        </p:txBody>
      </p:sp>
      <p:sp>
        <p:nvSpPr>
          <p:cNvPr id="39" name="Shape 39"/>
          <p:cNvSpPr/>
          <p:nvPr>
            <p:ph type="title"/>
          </p:nvPr>
        </p:nvSpPr>
        <p:spPr>
          <a:xfrm>
            <a:off x="952500" y="635000"/>
            <a:ext cx="5334000" cy="3987800"/>
          </a:xfrm>
          <a:prstGeom prst="rect">
            <a:avLst/>
          </a:prstGeom>
        </p:spPr>
        <p:txBody>
          <a:bodyPr anchor="b"/>
          <a:lstStyle>
            <a:lvl1pPr>
              <a:defRPr sz="6000"/>
            </a:lvl1pPr>
          </a:lstStyle>
          <a:p>
            <a:pPr/>
            <a:r>
              <a:t>Title Text</a:t>
            </a:r>
          </a:p>
        </p:txBody>
      </p:sp>
      <p:sp>
        <p:nvSpPr>
          <p:cNvPr id="40" name="Shape 40"/>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41" name="Shape 4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48" name="Shape 48"/>
          <p:cNvSpPr/>
          <p:nvPr>
            <p:ph type="title"/>
          </p:nvPr>
        </p:nvSpPr>
        <p:spPr>
          <a:prstGeom prst="rect">
            <a:avLst/>
          </a:prstGeom>
        </p:spPr>
        <p:txBody>
          <a:bodyPr/>
          <a:lstStyle/>
          <a:p>
            <a:pPr/>
            <a:r>
              <a:t>Title Text</a:t>
            </a:r>
          </a:p>
        </p:txBody>
      </p:sp>
      <p:sp>
        <p:nvSpPr>
          <p:cNvPr id="49" name="Shape 4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56" name="Shape 56"/>
          <p:cNvSpPr/>
          <p:nvPr>
            <p:ph type="title"/>
          </p:nvPr>
        </p:nvSpPr>
        <p:spPr>
          <a:prstGeom prst="rect">
            <a:avLst/>
          </a:prstGeom>
        </p:spPr>
        <p:txBody>
          <a:bodyPr/>
          <a:lstStyle/>
          <a:p>
            <a:pPr/>
            <a:r>
              <a:t>Title Text</a:t>
            </a:r>
          </a:p>
        </p:txBody>
      </p:sp>
      <p:sp>
        <p:nvSpPr>
          <p:cNvPr id="57" name="Shape 57"/>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hape 5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65" name="Shape 65"/>
          <p:cNvSpPr/>
          <p:nvPr>
            <p:ph type="pic" sz="half" idx="13"/>
          </p:nvPr>
        </p:nvSpPr>
        <p:spPr>
          <a:xfrm>
            <a:off x="6718300" y="2603500"/>
            <a:ext cx="5334000" cy="6286500"/>
          </a:xfrm>
          <a:prstGeom prst="rect">
            <a:avLst/>
          </a:prstGeom>
        </p:spPr>
        <p:txBody>
          <a:bodyPr lIns="91439" tIns="45719" rIns="91439" bIns="45719" anchor="t">
            <a:noAutofit/>
          </a:bodyPr>
          <a:lstStyle/>
          <a:p>
            <a:pPr/>
          </a:p>
        </p:txBody>
      </p:sp>
      <p:sp>
        <p:nvSpPr>
          <p:cNvPr id="66" name="Shape 66"/>
          <p:cNvSpPr/>
          <p:nvPr>
            <p:ph type="title"/>
          </p:nvPr>
        </p:nvSpPr>
        <p:spPr>
          <a:prstGeom prst="rect">
            <a:avLst/>
          </a:prstGeom>
        </p:spPr>
        <p:txBody>
          <a:bodyPr/>
          <a:lstStyle/>
          <a:p>
            <a:pPr/>
            <a:r>
              <a:t>Title Text</a:t>
            </a:r>
          </a:p>
        </p:txBody>
      </p:sp>
      <p:sp>
        <p:nvSpPr>
          <p:cNvPr id="67" name="Shape 67"/>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68" name="Shape 6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75" name="Shape 75"/>
          <p:cNvSpPr/>
          <p:nvPr>
            <p:ph type="body" idx="1"/>
          </p:nvPr>
        </p:nvSpPr>
        <p:spPr>
          <a:xfrm>
            <a:off x="952500" y="1270000"/>
            <a:ext cx="11099800" cy="7213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hape 7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
        <p:nvSpPr>
          <p:cNvPr id="83" name="Shape 83"/>
          <p:cNvSpPr/>
          <p:nvPr>
            <p:ph type="pic" sz="quarter" idx="13"/>
          </p:nvPr>
        </p:nvSpPr>
        <p:spPr>
          <a:xfrm>
            <a:off x="6718300" y="5092700"/>
            <a:ext cx="5334000" cy="3771900"/>
          </a:xfrm>
          <a:prstGeom prst="rect">
            <a:avLst/>
          </a:prstGeom>
        </p:spPr>
        <p:txBody>
          <a:bodyPr lIns="91439" tIns="45719" rIns="91439" bIns="45719" anchor="t">
            <a:noAutofit/>
          </a:bodyPr>
          <a:lstStyle/>
          <a:p>
            <a:pPr/>
          </a:p>
        </p:txBody>
      </p:sp>
      <p:sp>
        <p:nvSpPr>
          <p:cNvPr id="84" name="Shape 84"/>
          <p:cNvSpPr/>
          <p:nvPr>
            <p:ph type="pic" sz="quarter" idx="14"/>
          </p:nvPr>
        </p:nvSpPr>
        <p:spPr>
          <a:xfrm>
            <a:off x="6724518" y="889000"/>
            <a:ext cx="5334002" cy="3771900"/>
          </a:xfrm>
          <a:prstGeom prst="rect">
            <a:avLst/>
          </a:prstGeom>
        </p:spPr>
        <p:txBody>
          <a:bodyPr lIns="91439" tIns="45719" rIns="91439" bIns="45719" anchor="t">
            <a:noAutofit/>
          </a:bodyPr>
          <a:lstStyle/>
          <a:p>
            <a:pPr/>
          </a:p>
        </p:txBody>
      </p:sp>
      <p:sp>
        <p:nvSpPr>
          <p:cNvPr id="85" name="Shape 85"/>
          <p:cNvSpPr/>
          <p:nvPr>
            <p:ph type="pic" sz="half" idx="15"/>
          </p:nvPr>
        </p:nvSpPr>
        <p:spPr>
          <a:xfrm>
            <a:off x="952500" y="889000"/>
            <a:ext cx="5334000" cy="7975600"/>
          </a:xfrm>
          <a:prstGeom prst="rect">
            <a:avLst/>
          </a:prstGeom>
        </p:spPr>
        <p:txBody>
          <a:bodyPr lIns="91439" tIns="45719" rIns="91439" bIns="45719" anchor="t">
            <a:noAutofit/>
          </a:bodyPr>
          <a:lstStyle/>
          <a:p>
            <a:pPr/>
          </a:p>
        </p:txBody>
      </p:sp>
      <p:sp>
        <p:nvSpPr>
          <p:cNvPr id="86" name="Shape 8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Shape 3"/>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hape 4"/>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Helvetica Light"/>
          <a:ea typeface="Helvetica Light"/>
          <a:cs typeface="Helvetica Light"/>
          <a:sym typeface="Helvetica Light"/>
        </a:defRPr>
      </a:lvl1pPr>
      <a:lvl2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Helvetica Light"/>
          <a:ea typeface="Helvetica Light"/>
          <a:cs typeface="Helvetica Light"/>
          <a:sym typeface="Helvetica Light"/>
        </a:defRPr>
      </a:lvl2pPr>
      <a:lvl3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Helvetica Light"/>
          <a:ea typeface="Helvetica Light"/>
          <a:cs typeface="Helvetica Light"/>
          <a:sym typeface="Helvetica Light"/>
        </a:defRPr>
      </a:lvl3pPr>
      <a:lvl4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Helvetica Light"/>
          <a:ea typeface="Helvetica Light"/>
          <a:cs typeface="Helvetica Light"/>
          <a:sym typeface="Helvetica Light"/>
        </a:defRPr>
      </a:lvl4pPr>
      <a:lvl5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Helvetica Light"/>
          <a:ea typeface="Helvetica Light"/>
          <a:cs typeface="Helvetica Light"/>
          <a:sym typeface="Helvetica Light"/>
        </a:defRPr>
      </a:lvl5pPr>
      <a:lvl6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Helvetica Light"/>
          <a:ea typeface="Helvetica Light"/>
          <a:cs typeface="Helvetica Light"/>
          <a:sym typeface="Helvetica Light"/>
        </a:defRPr>
      </a:lvl6pPr>
      <a:lvl7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Helvetica Light"/>
          <a:ea typeface="Helvetica Light"/>
          <a:cs typeface="Helvetica Light"/>
          <a:sym typeface="Helvetica Light"/>
        </a:defRPr>
      </a:lvl7pPr>
      <a:lvl8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Helvetica Light"/>
          <a:ea typeface="Helvetica Light"/>
          <a:cs typeface="Helvetica Light"/>
          <a:sym typeface="Helvetica Light"/>
        </a:defRPr>
      </a:lvl8pPr>
      <a:lvl9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Helvetica Light"/>
          <a:ea typeface="Helvetica Light"/>
          <a:cs typeface="Helvetica Light"/>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Helvetica Light"/>
          <a:ea typeface="Helvetica Light"/>
          <a:cs typeface="Helvetica Light"/>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Helvetica Light"/>
          <a:ea typeface="Helvetica Light"/>
          <a:cs typeface="Helvetica Light"/>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Helvetica Light"/>
          <a:ea typeface="Helvetica Light"/>
          <a:cs typeface="Helvetica Light"/>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Helvetica Light"/>
          <a:ea typeface="Helvetica Light"/>
          <a:cs typeface="Helvetica Light"/>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Helvetica Light"/>
          <a:ea typeface="Helvetica Light"/>
          <a:cs typeface="Helvetica Light"/>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Helvetica Light"/>
          <a:ea typeface="Helvetica Light"/>
          <a:cs typeface="Helvetica Light"/>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Helvetica Light"/>
          <a:ea typeface="Helvetica Light"/>
          <a:cs typeface="Helvetica Light"/>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Helvetica Light"/>
          <a:ea typeface="Helvetica Light"/>
          <a:cs typeface="Helvetica Light"/>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Helvetica Light"/>
          <a:ea typeface="Helvetica Light"/>
          <a:cs typeface="Helvetica Light"/>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1pPr>
      <a:lvl2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2pPr>
      <a:lvl3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3pPr>
      <a:lvl4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4pPr>
      <a:lvl5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5pPr>
      <a:lvl6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6pPr>
      <a:lvl7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7pPr>
      <a:lvl8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8pPr>
      <a:lvl9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1.jpeg"/><Relationship Id="rId5" Type="http://schemas.openxmlformats.org/officeDocument/2006/relationships/image" Target="../media/image4.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jpeg"/><Relationship Id="rId3" Type="http://schemas.openxmlformats.org/officeDocument/2006/relationships/image" Target="../media/image4.jpeg"/><Relationship Id="rId4" Type="http://schemas.openxmlformats.org/officeDocument/2006/relationships/image" Target="../media/image6.png"/><Relationship Id="rId5" Type="http://schemas.openxmlformats.org/officeDocument/2006/relationships/image" Target="../media/image3.jpeg"/><Relationship Id="rId6" Type="http://schemas.openxmlformats.org/officeDocument/2006/relationships/image" Target="../media/image4.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5.jpeg"/><Relationship Id="rId3" Type="http://schemas.openxmlformats.org/officeDocument/2006/relationships/image" Target="../media/image6.jpeg"/><Relationship Id="rId4" Type="http://schemas.openxmlformats.org/officeDocument/2006/relationships/image" Target="../media/image4.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7.png"/><Relationship Id="rId3" Type="http://schemas.openxmlformats.org/officeDocument/2006/relationships/image" Target="../media/image4.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7.jpeg"/><Relationship Id="rId3" Type="http://schemas.openxmlformats.org/officeDocument/2006/relationships/image" Target="../media/image8.jpeg"/><Relationship Id="rId4" Type="http://schemas.openxmlformats.org/officeDocument/2006/relationships/image" Target="../media/image4.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7.jpeg"/><Relationship Id="rId3" Type="http://schemas.openxmlformats.org/officeDocument/2006/relationships/image" Target="../media/image8.jpeg"/><Relationship Id="rId4" Type="http://schemas.openxmlformats.org/officeDocument/2006/relationships/image" Target="../media/image4.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9.jpeg"/><Relationship Id="rId3" Type="http://schemas.openxmlformats.org/officeDocument/2006/relationships/image" Target="../media/image10.jpeg"/><Relationship Id="rId4" Type="http://schemas.openxmlformats.org/officeDocument/2006/relationships/image" Target="../media/image4.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1.jpeg"/><Relationship Id="rId3" Type="http://schemas.openxmlformats.org/officeDocument/2006/relationships/image" Target="../media/image12.jpeg"/><Relationship Id="rId4" Type="http://schemas.openxmlformats.org/officeDocument/2006/relationships/image" Target="../media/image4.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3.jpeg"/><Relationship Id="rId3" Type="http://schemas.openxmlformats.org/officeDocument/2006/relationships/image" Target="../media/image4.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8.png"/><Relationship Id="rId3" Type="http://schemas.openxmlformats.org/officeDocument/2006/relationships/image" Target="../media/image14.jpeg"/><Relationship Id="rId4" Type="http://schemas.openxmlformats.org/officeDocument/2006/relationships/image" Target="../media/image4.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8.png"/><Relationship Id="rId3" Type="http://schemas.openxmlformats.org/officeDocument/2006/relationships/image" Target="../media/image14.jpeg"/><Relationship Id="rId4" Type="http://schemas.openxmlformats.org/officeDocument/2006/relationships/image" Target="../media/image4.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jpeg"/><Relationship Id="rId3" Type="http://schemas.openxmlformats.org/officeDocument/2006/relationships/image" Target="../media/image4.pn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5.jpeg"/><Relationship Id="rId3" Type="http://schemas.openxmlformats.org/officeDocument/2006/relationships/image" Target="../media/image4.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6.jpeg"/><Relationship Id="rId3" Type="http://schemas.openxmlformats.org/officeDocument/2006/relationships/image" Target="../media/image6.png"/><Relationship Id="rId4" Type="http://schemas.openxmlformats.org/officeDocument/2006/relationships/image" Target="../media/image4.jpeg"/><Relationship Id="rId5" Type="http://schemas.openxmlformats.org/officeDocument/2006/relationships/image" Target="../media/image12.jpeg"/><Relationship Id="rId6" Type="http://schemas.openxmlformats.org/officeDocument/2006/relationships/image" Target="../media/image5.jpeg"/><Relationship Id="rId7" Type="http://schemas.openxmlformats.org/officeDocument/2006/relationships/image" Target="../media/image4.pn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5.jpeg"/><Relationship Id="rId3" Type="http://schemas.openxmlformats.org/officeDocument/2006/relationships/image" Target="../media/image12.jpeg"/><Relationship Id="rId4" Type="http://schemas.openxmlformats.org/officeDocument/2006/relationships/image" Target="../media/image4.jpeg"/><Relationship Id="rId5" Type="http://schemas.openxmlformats.org/officeDocument/2006/relationships/image" Target="../media/image6.png"/><Relationship Id="rId6" Type="http://schemas.openxmlformats.org/officeDocument/2006/relationships/image" Target="../media/image16.jpeg"/><Relationship Id="rId7" Type="http://schemas.openxmlformats.org/officeDocument/2006/relationships/image" Target="../media/image4.pn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4.pn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hyperlink" Target="http://www.chfg.org" TargetMode="External"/><Relationship Id="rId3" Type="http://schemas.openxmlformats.org/officeDocument/2006/relationships/hyperlink" Target="http://www.ergonomics.org.uk/" TargetMode="External"/><Relationship Id="rId4" Type="http://schemas.openxmlformats.org/officeDocument/2006/relationships/image" Target="../media/image4.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4.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4.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jpeg"/><Relationship Id="rId3"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jpeg"/><Relationship Id="rId3" Type="http://schemas.openxmlformats.org/officeDocument/2006/relationships/image" Target="../media/image6.pn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4.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jpeg"/><Relationship Id="rId3" Type="http://schemas.openxmlformats.org/officeDocument/2006/relationships/image" Target="../media/image4.jpeg"/><Relationship Id="rId4" Type="http://schemas.openxmlformats.org/officeDocument/2006/relationships/image" Target="../media/image6.png"/><Relationship Id="rId5" Type="http://schemas.openxmlformats.org/officeDocument/2006/relationships/image" Target="../media/image3.jpeg"/><Relationship Id="rId6" Type="http://schemas.openxmlformats.org/officeDocument/2006/relationships/image" Target="../media/image4.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jpeg"/><Relationship Id="rId3" Type="http://schemas.openxmlformats.org/officeDocument/2006/relationships/image" Target="../media/image4.jpeg"/><Relationship Id="rId4" Type="http://schemas.openxmlformats.org/officeDocument/2006/relationships/image" Target="../media/image6.png"/><Relationship Id="rId5" Type="http://schemas.openxmlformats.org/officeDocument/2006/relationships/image" Target="../media/image3.jpeg"/><Relationship Id="rId6" Type="http://schemas.openxmlformats.org/officeDocument/2006/relationships/image" Target="../media/image4.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jpeg"/><Relationship Id="rId3" Type="http://schemas.openxmlformats.org/officeDocument/2006/relationships/image" Target="../media/image4.jpeg"/><Relationship Id="rId4" Type="http://schemas.openxmlformats.org/officeDocument/2006/relationships/image" Target="../media/image6.png"/><Relationship Id="rId5" Type="http://schemas.openxmlformats.org/officeDocument/2006/relationships/image" Target="../media/image3.jpeg"/><Relationship Id="rId6"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36" name="image3.png"/>
          <p:cNvPicPr>
            <a:picLocks noChangeAspect="1"/>
          </p:cNvPicPr>
          <p:nvPr/>
        </p:nvPicPr>
        <p:blipFill>
          <a:blip r:embed="rId2">
            <a:extLst/>
          </a:blip>
          <a:stretch>
            <a:fillRect/>
          </a:stretch>
        </p:blipFill>
        <p:spPr>
          <a:xfrm>
            <a:off x="545529" y="3695570"/>
            <a:ext cx="11856162" cy="1268687"/>
          </a:xfrm>
          <a:prstGeom prst="rect">
            <a:avLst/>
          </a:prstGeom>
          <a:ln w="12700">
            <a:miter lim="400000"/>
          </a:ln>
        </p:spPr>
      </p:pic>
      <p:pic>
        <p:nvPicPr>
          <p:cNvPr id="137" name="image4.png" descr="bottom_branding.png"/>
          <p:cNvPicPr>
            <a:picLocks noChangeAspect="1"/>
          </p:cNvPicPr>
          <p:nvPr/>
        </p:nvPicPr>
        <p:blipFill>
          <a:blip r:embed="rId3">
            <a:extLst/>
          </a:blip>
          <a:stretch>
            <a:fillRect/>
          </a:stretch>
        </p:blipFill>
        <p:spPr>
          <a:xfrm>
            <a:off x="419093" y="7633134"/>
            <a:ext cx="2557442" cy="1768537"/>
          </a:xfrm>
          <a:prstGeom prst="rect">
            <a:avLst/>
          </a:prstGeom>
          <a:ln w="12700">
            <a:miter lim="400000"/>
          </a:ln>
        </p:spPr>
      </p:pic>
      <p:sp>
        <p:nvSpPr>
          <p:cNvPr id="138" name="Shape 138"/>
          <p:cNvSpPr/>
          <p:nvPr/>
        </p:nvSpPr>
        <p:spPr>
          <a:xfrm>
            <a:off x="805902" y="1540574"/>
            <a:ext cx="4025523" cy="722197"/>
          </a:xfrm>
          <a:prstGeom prst="rect">
            <a:avLst/>
          </a:prstGeom>
          <a:ln w="12700">
            <a:miter lim="400000"/>
          </a:ln>
          <a:extLst>
            <a:ext uri="{C572A759-6A51-4108-AA02-DFA0A04FC94B}">
              <ma14:wrappingTextBoxFlag xmlns:ma14="http://schemas.microsoft.com/office/mac/drawingml/2011/main" val="1"/>
            </a:ext>
          </a:extLst>
        </p:spPr>
        <p:txBody>
          <a:bodyPr wrap="none" lIns="65022" tIns="65022" rIns="65022" bIns="65022">
            <a:spAutoFit/>
          </a:bodyPr>
          <a:lstStyle>
            <a:lvl1pPr algn="l" defTabSz="650240">
              <a:defRPr b="1" sz="4200">
                <a:solidFill>
                  <a:srgbClr val="A22D65"/>
                </a:solidFill>
                <a:latin typeface="Arial"/>
                <a:ea typeface="Arial"/>
                <a:cs typeface="Arial"/>
                <a:sym typeface="Arial"/>
              </a:defRPr>
            </a:lvl1pPr>
          </a:lstStyle>
          <a:p>
            <a:pPr/>
            <a:r>
              <a:t>Human Factors</a:t>
            </a:r>
          </a:p>
        </p:txBody>
      </p:sp>
      <p:sp>
        <p:nvSpPr>
          <p:cNvPr id="139" name="Shape 139"/>
          <p:cNvSpPr/>
          <p:nvPr/>
        </p:nvSpPr>
        <p:spPr>
          <a:xfrm>
            <a:off x="805901" y="2425537"/>
            <a:ext cx="8973637" cy="561847"/>
          </a:xfrm>
          <a:prstGeom prst="rect">
            <a:avLst/>
          </a:prstGeom>
          <a:ln w="12700">
            <a:miter lim="400000"/>
          </a:ln>
          <a:extLst>
            <a:ext uri="{C572A759-6A51-4108-AA02-DFA0A04FC94B}">
              <ma14:wrappingTextBoxFlag xmlns:ma14="http://schemas.microsoft.com/office/mac/drawingml/2011/main" val="1"/>
            </a:ext>
          </a:extLst>
        </p:spPr>
        <p:txBody>
          <a:bodyPr lIns="65022" tIns="65022" rIns="65022" bIns="65022">
            <a:spAutoFit/>
          </a:bodyPr>
          <a:lstStyle>
            <a:lvl1pPr algn="l" defTabSz="650240">
              <a:defRPr b="1" sz="2800">
                <a:solidFill>
                  <a:srgbClr val="064780"/>
                </a:solidFill>
                <a:latin typeface="+mn-lt"/>
                <a:ea typeface="+mn-ea"/>
                <a:cs typeface="+mn-cs"/>
                <a:sym typeface="Helvetica"/>
              </a:defRPr>
            </a:lvl1pPr>
          </a:lstStyle>
          <a:p>
            <a:pPr/>
            <a:r>
              <a:t>Pre-course package for HEDSup Course 2016</a:t>
            </a:r>
          </a:p>
        </p:txBody>
      </p:sp>
      <p:pic>
        <p:nvPicPr>
          <p:cNvPr id="140" name="image1.jpeg"/>
          <p:cNvPicPr>
            <a:picLocks noChangeAspect="1"/>
          </p:cNvPicPr>
          <p:nvPr/>
        </p:nvPicPr>
        <p:blipFill>
          <a:blip r:embed="rId4">
            <a:extLst/>
          </a:blip>
          <a:stretch>
            <a:fillRect/>
          </a:stretch>
        </p:blipFill>
        <p:spPr>
          <a:xfrm>
            <a:off x="8119329" y="511998"/>
            <a:ext cx="4408630" cy="875659"/>
          </a:xfrm>
          <a:prstGeom prst="rect">
            <a:avLst/>
          </a:prstGeom>
          <a:ln w="12700">
            <a:miter lim="400000"/>
          </a:ln>
        </p:spPr>
      </p:pic>
      <p:pic>
        <p:nvPicPr>
          <p:cNvPr id="141" name="image5.png" descr="HEDSup_logo_forSCREEN.png"/>
          <p:cNvPicPr>
            <a:picLocks noChangeAspect="1"/>
          </p:cNvPicPr>
          <p:nvPr/>
        </p:nvPicPr>
        <p:blipFill>
          <a:blip r:embed="rId5">
            <a:extLst/>
          </a:blip>
          <a:srcRect l="23256" t="36947" r="0" b="20994"/>
          <a:stretch>
            <a:fillRect/>
          </a:stretch>
        </p:blipFill>
        <p:spPr>
          <a:xfrm>
            <a:off x="9833872" y="7972386"/>
            <a:ext cx="3053644" cy="771369"/>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5" name="Shape 255"/>
          <p:cNvSpPr/>
          <p:nvPr/>
        </p:nvSpPr>
        <p:spPr>
          <a:xfrm>
            <a:off x="285556" y="919365"/>
            <a:ext cx="4055563" cy="561847"/>
          </a:xfrm>
          <a:prstGeom prst="rect">
            <a:avLst/>
          </a:prstGeom>
          <a:ln w="12700">
            <a:miter lim="400000"/>
          </a:ln>
          <a:extLst>
            <a:ext uri="{C572A759-6A51-4108-AA02-DFA0A04FC94B}">
              <ma14:wrappingTextBoxFlag xmlns:ma14="http://schemas.microsoft.com/office/mac/drawingml/2011/main" val="1"/>
            </a:ext>
          </a:extLst>
        </p:spPr>
        <p:txBody>
          <a:bodyPr wrap="none" lIns="65022" tIns="65022" rIns="65022" bIns="65022">
            <a:spAutoFit/>
          </a:bodyPr>
          <a:lstStyle>
            <a:lvl1pPr algn="l" defTabSz="650240">
              <a:defRPr sz="2800">
                <a:solidFill>
                  <a:srgbClr val="AE326C"/>
                </a:solidFill>
                <a:latin typeface="+mn-lt"/>
                <a:ea typeface="+mn-ea"/>
                <a:cs typeface="+mn-cs"/>
                <a:sym typeface="Helvetica"/>
              </a:defRPr>
            </a:lvl1pPr>
          </a:lstStyle>
          <a:p>
            <a:pPr/>
            <a:r>
              <a:t>What is Human Factors?</a:t>
            </a:r>
          </a:p>
        </p:txBody>
      </p:sp>
      <p:sp>
        <p:nvSpPr>
          <p:cNvPr id="256" name="Shape 256"/>
          <p:cNvSpPr/>
          <p:nvPr/>
        </p:nvSpPr>
        <p:spPr>
          <a:xfrm>
            <a:off x="436040" y="1651783"/>
            <a:ext cx="2872702" cy="2237365"/>
          </a:xfrm>
          <a:prstGeom prst="roundRect">
            <a:avLst>
              <a:gd name="adj" fmla="val 13752"/>
            </a:avLst>
          </a:prstGeom>
          <a:blipFill>
            <a:blip r:embed="rId2"/>
            <a:stretch>
              <a:fillRect/>
            </a:stretch>
          </a:blipFill>
          <a:ln w="50800">
            <a:solidFill>
              <a:srgbClr val="054A86"/>
            </a:solidFill>
          </a:ln>
          <a:effectLst>
            <a:outerShdw sx="100000" sy="100000" kx="0" ky="0" algn="b" rotWithShape="0" blurRad="38100" dist="23000" dir="5400000">
              <a:srgbClr val="000000">
                <a:alpha val="35000"/>
              </a:srgbClr>
            </a:outerShdw>
          </a:effectLst>
        </p:spPr>
        <p:txBody>
          <a:bodyPr lIns="50800" tIns="50800" rIns="50800" bIns="50800" anchor="ctr"/>
          <a:lstStyle/>
          <a:p>
            <a:pPr algn="l" defTabSz="457200">
              <a:defRPr sz="1800">
                <a:latin typeface="Calibri"/>
                <a:ea typeface="Calibri"/>
                <a:cs typeface="Calibri"/>
                <a:sym typeface="Calibri"/>
              </a:defRPr>
            </a:pPr>
          </a:p>
        </p:txBody>
      </p:sp>
      <p:sp>
        <p:nvSpPr>
          <p:cNvPr id="257" name="Shape 257"/>
          <p:cNvSpPr/>
          <p:nvPr/>
        </p:nvSpPr>
        <p:spPr>
          <a:xfrm>
            <a:off x="9628075" y="1651783"/>
            <a:ext cx="2872702" cy="2237365"/>
          </a:xfrm>
          <a:prstGeom prst="roundRect">
            <a:avLst>
              <a:gd name="adj" fmla="val 13752"/>
            </a:avLst>
          </a:prstGeom>
          <a:blipFill>
            <a:blip r:embed="rId3"/>
            <a:stretch>
              <a:fillRect/>
            </a:stretch>
          </a:blipFill>
          <a:ln w="50800">
            <a:solidFill>
              <a:srgbClr val="054A86"/>
            </a:solidFill>
          </a:ln>
          <a:effectLst>
            <a:outerShdw sx="100000" sy="100000" kx="0" ky="0" algn="b" rotWithShape="0" blurRad="38100" dist="23000" dir="5400000">
              <a:srgbClr val="000000">
                <a:alpha val="35000"/>
              </a:srgbClr>
            </a:outerShdw>
          </a:effectLst>
        </p:spPr>
        <p:txBody>
          <a:bodyPr lIns="50800" tIns="50800" rIns="50800" bIns="50800" anchor="ctr"/>
          <a:lstStyle/>
          <a:p>
            <a:pPr algn="l" defTabSz="457200">
              <a:defRPr sz="1800">
                <a:latin typeface="Calibri"/>
                <a:ea typeface="Calibri"/>
                <a:cs typeface="Calibri"/>
                <a:sym typeface="Calibri"/>
              </a:defRPr>
            </a:pPr>
          </a:p>
        </p:txBody>
      </p:sp>
      <p:sp>
        <p:nvSpPr>
          <p:cNvPr id="258" name="Shape 258"/>
          <p:cNvSpPr/>
          <p:nvPr/>
        </p:nvSpPr>
        <p:spPr>
          <a:xfrm>
            <a:off x="436040" y="4846594"/>
            <a:ext cx="2872702" cy="2237365"/>
          </a:xfrm>
          <a:prstGeom prst="roundRect">
            <a:avLst>
              <a:gd name="adj" fmla="val 13752"/>
            </a:avLst>
          </a:prstGeom>
          <a:blipFill>
            <a:blip r:embed="rId4"/>
            <a:stretch>
              <a:fillRect/>
            </a:stretch>
          </a:blipFill>
          <a:ln w="50800">
            <a:solidFill>
              <a:srgbClr val="054A86"/>
            </a:solidFill>
          </a:ln>
          <a:effectLst>
            <a:outerShdw sx="100000" sy="100000" kx="0" ky="0" algn="b" rotWithShape="0" blurRad="38100" dist="23000" dir="5400000">
              <a:srgbClr val="000000">
                <a:alpha val="35000"/>
              </a:srgbClr>
            </a:outerShdw>
          </a:effectLst>
        </p:spPr>
        <p:txBody>
          <a:bodyPr lIns="50800" tIns="50800" rIns="50800" bIns="50800" anchor="ctr"/>
          <a:lstStyle/>
          <a:p>
            <a:pPr algn="l" defTabSz="457200">
              <a:defRPr sz="1800">
                <a:latin typeface="Calibri"/>
                <a:ea typeface="Calibri"/>
                <a:cs typeface="Calibri"/>
                <a:sym typeface="Calibri"/>
              </a:defRPr>
            </a:pPr>
          </a:p>
        </p:txBody>
      </p:sp>
      <p:sp>
        <p:nvSpPr>
          <p:cNvPr id="259" name="Shape 259"/>
          <p:cNvSpPr/>
          <p:nvPr/>
        </p:nvSpPr>
        <p:spPr>
          <a:xfrm>
            <a:off x="9628075" y="4846594"/>
            <a:ext cx="2872702" cy="2237365"/>
          </a:xfrm>
          <a:prstGeom prst="roundRect">
            <a:avLst>
              <a:gd name="adj" fmla="val 13752"/>
            </a:avLst>
          </a:prstGeom>
          <a:blipFill>
            <a:blip r:embed="rId5"/>
            <a:stretch>
              <a:fillRect/>
            </a:stretch>
          </a:blipFill>
          <a:ln w="50800">
            <a:solidFill>
              <a:srgbClr val="054A86"/>
            </a:solidFill>
          </a:ln>
          <a:effectLst>
            <a:outerShdw sx="100000" sy="100000" kx="0" ky="0" algn="b" rotWithShape="0" blurRad="38100" dist="23000" dir="5400000">
              <a:srgbClr val="000000">
                <a:alpha val="35000"/>
              </a:srgbClr>
            </a:outerShdw>
          </a:effectLst>
        </p:spPr>
        <p:txBody>
          <a:bodyPr lIns="50800" tIns="50800" rIns="50800" bIns="50800" anchor="ctr"/>
          <a:lstStyle/>
          <a:p>
            <a:pPr algn="l" defTabSz="457200">
              <a:defRPr sz="1800">
                <a:latin typeface="Calibri"/>
                <a:ea typeface="Calibri"/>
                <a:cs typeface="Calibri"/>
                <a:sym typeface="Calibri"/>
              </a:defRPr>
            </a:pPr>
          </a:p>
        </p:txBody>
      </p:sp>
      <p:grpSp>
        <p:nvGrpSpPr>
          <p:cNvPr id="262" name="Group 262"/>
          <p:cNvGrpSpPr/>
          <p:nvPr/>
        </p:nvGrpSpPr>
        <p:grpSpPr>
          <a:xfrm>
            <a:off x="609172" y="3494335"/>
            <a:ext cx="1896622" cy="706343"/>
            <a:chOff x="0" y="0"/>
            <a:chExt cx="1896620" cy="706342"/>
          </a:xfrm>
        </p:grpSpPr>
        <p:sp>
          <p:nvSpPr>
            <p:cNvPr id="260" name="Shape 260"/>
            <p:cNvSpPr/>
            <p:nvPr/>
          </p:nvSpPr>
          <p:spPr>
            <a:xfrm>
              <a:off x="0" y="0"/>
              <a:ext cx="1896621" cy="706343"/>
            </a:xfrm>
            <a:prstGeom prst="roundRect">
              <a:avLst>
                <a:gd name="adj" fmla="val 28759"/>
              </a:avLst>
            </a:prstGeom>
            <a:solidFill>
              <a:srgbClr val="AE326C"/>
            </a:solidFill>
            <a:ln w="50800" cap="flat">
              <a:solidFill>
                <a:srgbClr val="054A86"/>
              </a:solidFill>
              <a:prstDash val="solid"/>
              <a:round/>
            </a:ln>
            <a:effectLst>
              <a:outerShdw sx="100000" sy="100000" kx="0" ky="0" algn="b" rotWithShape="0" blurRad="38100" dist="23000" dir="5400000">
                <a:srgbClr val="000000">
                  <a:alpha val="35000"/>
                </a:srgbClr>
              </a:outerShdw>
            </a:effectLst>
          </p:spPr>
          <p:txBody>
            <a:bodyPr wrap="square" lIns="50800" tIns="50800" rIns="50800" bIns="50800" numCol="1" anchor="ctr">
              <a:noAutofit/>
            </a:bodyPr>
            <a:lstStyle/>
            <a:p>
              <a:pPr defTabSz="457200">
                <a:defRPr b="1" sz="1800">
                  <a:solidFill>
                    <a:srgbClr val="FFFFFF"/>
                  </a:solidFill>
                  <a:latin typeface="+mn-lt"/>
                  <a:ea typeface="+mn-ea"/>
                  <a:cs typeface="+mn-cs"/>
                  <a:sym typeface="Helvetica"/>
                </a:defRPr>
              </a:pPr>
            </a:p>
          </p:txBody>
        </p:sp>
        <p:sp>
          <p:nvSpPr>
            <p:cNvPr id="261" name="Shape 261"/>
            <p:cNvSpPr/>
            <p:nvPr/>
          </p:nvSpPr>
          <p:spPr>
            <a:xfrm>
              <a:off x="59497" y="167752"/>
              <a:ext cx="1777626" cy="3708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lvl1pPr defTabSz="457200">
                <a:defRPr b="1" sz="1800">
                  <a:solidFill>
                    <a:srgbClr val="FFFFFF"/>
                  </a:solidFill>
                  <a:latin typeface="+mn-lt"/>
                  <a:ea typeface="+mn-ea"/>
                  <a:cs typeface="+mn-cs"/>
                  <a:sym typeface="Helvetica"/>
                </a:defRPr>
              </a:lvl1pPr>
            </a:lstStyle>
            <a:p>
              <a:pPr/>
              <a:r>
                <a:t>environment</a:t>
              </a:r>
            </a:p>
          </p:txBody>
        </p:sp>
      </p:grpSp>
      <p:grpSp>
        <p:nvGrpSpPr>
          <p:cNvPr id="265" name="Group 265"/>
          <p:cNvGrpSpPr/>
          <p:nvPr/>
        </p:nvGrpSpPr>
        <p:grpSpPr>
          <a:xfrm>
            <a:off x="609172" y="6758344"/>
            <a:ext cx="1896622" cy="706343"/>
            <a:chOff x="0" y="0"/>
            <a:chExt cx="1896620" cy="706342"/>
          </a:xfrm>
        </p:grpSpPr>
        <p:sp>
          <p:nvSpPr>
            <p:cNvPr id="263" name="Shape 263"/>
            <p:cNvSpPr/>
            <p:nvPr/>
          </p:nvSpPr>
          <p:spPr>
            <a:xfrm>
              <a:off x="0" y="0"/>
              <a:ext cx="1896621" cy="706343"/>
            </a:xfrm>
            <a:prstGeom prst="roundRect">
              <a:avLst>
                <a:gd name="adj" fmla="val 28759"/>
              </a:avLst>
            </a:prstGeom>
            <a:solidFill>
              <a:srgbClr val="AE326C"/>
            </a:solidFill>
            <a:ln w="50800" cap="flat">
              <a:solidFill>
                <a:srgbClr val="054A86"/>
              </a:solidFill>
              <a:prstDash val="solid"/>
              <a:round/>
            </a:ln>
            <a:effectLst>
              <a:outerShdw sx="100000" sy="100000" kx="0" ky="0" algn="b" rotWithShape="0" blurRad="38100" dist="23000" dir="5400000">
                <a:srgbClr val="000000">
                  <a:alpha val="35000"/>
                </a:srgbClr>
              </a:outerShdw>
            </a:effectLst>
          </p:spPr>
          <p:txBody>
            <a:bodyPr wrap="square" lIns="50800" tIns="50800" rIns="50800" bIns="50800" numCol="1" anchor="ctr">
              <a:noAutofit/>
            </a:bodyPr>
            <a:lstStyle/>
            <a:p>
              <a:pPr defTabSz="457200">
                <a:defRPr b="1" sz="1800">
                  <a:solidFill>
                    <a:srgbClr val="FFFFFF"/>
                  </a:solidFill>
                  <a:latin typeface="+mn-lt"/>
                  <a:ea typeface="+mn-ea"/>
                  <a:cs typeface="+mn-cs"/>
                  <a:sym typeface="Helvetica"/>
                </a:defRPr>
              </a:pPr>
            </a:p>
          </p:txBody>
        </p:sp>
        <p:sp>
          <p:nvSpPr>
            <p:cNvPr id="264" name="Shape 264"/>
            <p:cNvSpPr/>
            <p:nvPr/>
          </p:nvSpPr>
          <p:spPr>
            <a:xfrm>
              <a:off x="59497" y="167752"/>
              <a:ext cx="1777626" cy="3708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lvl1pPr defTabSz="457200">
                <a:defRPr b="1" sz="1800">
                  <a:solidFill>
                    <a:srgbClr val="FFFFFF"/>
                  </a:solidFill>
                  <a:latin typeface="+mn-lt"/>
                  <a:ea typeface="+mn-ea"/>
                  <a:cs typeface="+mn-cs"/>
                  <a:sym typeface="Helvetica"/>
                </a:defRPr>
              </a:lvl1pPr>
            </a:lstStyle>
            <a:p>
              <a:pPr/>
              <a:r>
                <a:t>tools</a:t>
              </a:r>
            </a:p>
          </p:txBody>
        </p:sp>
      </p:grpSp>
      <p:grpSp>
        <p:nvGrpSpPr>
          <p:cNvPr id="268" name="Group 268"/>
          <p:cNvGrpSpPr/>
          <p:nvPr/>
        </p:nvGrpSpPr>
        <p:grpSpPr>
          <a:xfrm>
            <a:off x="9801208" y="6758344"/>
            <a:ext cx="1896622" cy="706343"/>
            <a:chOff x="0" y="0"/>
            <a:chExt cx="1896621" cy="706342"/>
          </a:xfrm>
        </p:grpSpPr>
        <p:sp>
          <p:nvSpPr>
            <p:cNvPr id="266" name="Shape 266"/>
            <p:cNvSpPr/>
            <p:nvPr/>
          </p:nvSpPr>
          <p:spPr>
            <a:xfrm>
              <a:off x="0" y="0"/>
              <a:ext cx="1896622" cy="706343"/>
            </a:xfrm>
            <a:prstGeom prst="roundRect">
              <a:avLst>
                <a:gd name="adj" fmla="val 28759"/>
              </a:avLst>
            </a:prstGeom>
            <a:solidFill>
              <a:srgbClr val="AE326C"/>
            </a:solidFill>
            <a:ln w="50800" cap="flat">
              <a:solidFill>
                <a:srgbClr val="054A86"/>
              </a:solidFill>
              <a:prstDash val="solid"/>
              <a:round/>
            </a:ln>
            <a:effectLst>
              <a:outerShdw sx="100000" sy="100000" kx="0" ky="0" algn="b" rotWithShape="0" blurRad="38100" dist="23000" dir="5400000">
                <a:srgbClr val="000000">
                  <a:alpha val="35000"/>
                </a:srgbClr>
              </a:outerShdw>
            </a:effectLst>
          </p:spPr>
          <p:txBody>
            <a:bodyPr wrap="square" lIns="50800" tIns="50800" rIns="50800" bIns="50800" numCol="1" anchor="ctr">
              <a:noAutofit/>
            </a:bodyPr>
            <a:lstStyle/>
            <a:p>
              <a:pPr defTabSz="457200">
                <a:defRPr b="1" sz="1800">
                  <a:solidFill>
                    <a:srgbClr val="FFFFFF"/>
                  </a:solidFill>
                  <a:latin typeface="+mn-lt"/>
                  <a:ea typeface="+mn-ea"/>
                  <a:cs typeface="+mn-cs"/>
                  <a:sym typeface="Helvetica"/>
                </a:defRPr>
              </a:pPr>
            </a:p>
          </p:txBody>
        </p:sp>
        <p:sp>
          <p:nvSpPr>
            <p:cNvPr id="267" name="Shape 267"/>
            <p:cNvSpPr/>
            <p:nvPr/>
          </p:nvSpPr>
          <p:spPr>
            <a:xfrm>
              <a:off x="59497" y="167752"/>
              <a:ext cx="1777627" cy="3708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lvl1pPr defTabSz="457200">
                <a:defRPr b="1" sz="1800">
                  <a:solidFill>
                    <a:srgbClr val="FFFFFF"/>
                  </a:solidFill>
                  <a:latin typeface="+mn-lt"/>
                  <a:ea typeface="+mn-ea"/>
                  <a:cs typeface="+mn-cs"/>
                  <a:sym typeface="Helvetica"/>
                </a:defRPr>
              </a:lvl1pPr>
            </a:lstStyle>
            <a:p>
              <a:pPr/>
              <a:r>
                <a:t>systems</a:t>
              </a:r>
            </a:p>
          </p:txBody>
        </p:sp>
      </p:grpSp>
      <p:grpSp>
        <p:nvGrpSpPr>
          <p:cNvPr id="271" name="Group 271"/>
          <p:cNvGrpSpPr/>
          <p:nvPr/>
        </p:nvGrpSpPr>
        <p:grpSpPr>
          <a:xfrm>
            <a:off x="9801208" y="3494335"/>
            <a:ext cx="1896622" cy="706343"/>
            <a:chOff x="0" y="0"/>
            <a:chExt cx="1896621" cy="706342"/>
          </a:xfrm>
        </p:grpSpPr>
        <p:sp>
          <p:nvSpPr>
            <p:cNvPr id="269" name="Shape 269"/>
            <p:cNvSpPr/>
            <p:nvPr/>
          </p:nvSpPr>
          <p:spPr>
            <a:xfrm>
              <a:off x="0" y="0"/>
              <a:ext cx="1896622" cy="706343"/>
            </a:xfrm>
            <a:prstGeom prst="roundRect">
              <a:avLst>
                <a:gd name="adj" fmla="val 28759"/>
              </a:avLst>
            </a:prstGeom>
            <a:solidFill>
              <a:srgbClr val="AE326C"/>
            </a:solidFill>
            <a:ln w="50800" cap="flat">
              <a:solidFill>
                <a:srgbClr val="054A86"/>
              </a:solidFill>
              <a:prstDash val="solid"/>
              <a:round/>
            </a:ln>
            <a:effectLst>
              <a:outerShdw sx="100000" sy="100000" kx="0" ky="0" algn="b" rotWithShape="0" blurRad="38100" dist="23000" dir="5400000">
                <a:srgbClr val="000000">
                  <a:alpha val="35000"/>
                </a:srgbClr>
              </a:outerShdw>
            </a:effectLst>
          </p:spPr>
          <p:txBody>
            <a:bodyPr wrap="square" lIns="50800" tIns="50800" rIns="50800" bIns="50800" numCol="1" anchor="ctr">
              <a:noAutofit/>
            </a:bodyPr>
            <a:lstStyle/>
            <a:p>
              <a:pPr defTabSz="457200">
                <a:defRPr b="1" sz="1800">
                  <a:solidFill>
                    <a:srgbClr val="FFFFFF"/>
                  </a:solidFill>
                  <a:latin typeface="+mn-lt"/>
                  <a:ea typeface="+mn-ea"/>
                  <a:cs typeface="+mn-cs"/>
                  <a:sym typeface="Helvetica"/>
                </a:defRPr>
              </a:pPr>
            </a:p>
          </p:txBody>
        </p:sp>
        <p:sp>
          <p:nvSpPr>
            <p:cNvPr id="270" name="Shape 270"/>
            <p:cNvSpPr/>
            <p:nvPr/>
          </p:nvSpPr>
          <p:spPr>
            <a:xfrm>
              <a:off x="59497" y="167752"/>
              <a:ext cx="1777627" cy="3708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lvl1pPr defTabSz="457200">
                <a:defRPr b="1" sz="1800">
                  <a:solidFill>
                    <a:srgbClr val="FFFFFF"/>
                  </a:solidFill>
                  <a:latin typeface="+mn-lt"/>
                  <a:ea typeface="+mn-ea"/>
                  <a:cs typeface="+mn-cs"/>
                  <a:sym typeface="Helvetica"/>
                </a:defRPr>
              </a:lvl1pPr>
            </a:lstStyle>
            <a:p>
              <a:pPr/>
              <a:r>
                <a:t>interactions</a:t>
              </a:r>
            </a:p>
          </p:txBody>
        </p:sp>
      </p:grpSp>
      <p:sp>
        <p:nvSpPr>
          <p:cNvPr id="272" name="Shape 272"/>
          <p:cNvSpPr/>
          <p:nvPr/>
        </p:nvSpPr>
        <p:spPr>
          <a:xfrm>
            <a:off x="3656419" y="1904162"/>
            <a:ext cx="5623979" cy="2057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lnSpc>
                <a:spcPct val="120000"/>
              </a:lnSpc>
              <a:defRPr sz="1800">
                <a:solidFill>
                  <a:srgbClr val="424242"/>
                </a:solidFill>
                <a:latin typeface="+mn-lt"/>
                <a:ea typeface="+mn-ea"/>
                <a:cs typeface="+mn-cs"/>
                <a:sym typeface="Helvetica"/>
              </a:defRPr>
            </a:pPr>
            <a:r>
              <a:t>This is a wide remit - a lot to think about. There is a model commonly used that helps us breakdown our thinking around human factors, it is called the SHELL model.</a:t>
            </a:r>
          </a:p>
          <a:p>
            <a:pPr algn="l">
              <a:lnSpc>
                <a:spcPct val="120000"/>
              </a:lnSpc>
              <a:defRPr sz="1800">
                <a:solidFill>
                  <a:srgbClr val="424242"/>
                </a:solidFill>
                <a:latin typeface="+mn-lt"/>
                <a:ea typeface="+mn-ea"/>
                <a:cs typeface="+mn-cs"/>
                <a:sym typeface="Helvetica"/>
              </a:defRPr>
            </a:pPr>
          </a:p>
          <a:p>
            <a:pPr algn="l">
              <a:lnSpc>
                <a:spcPct val="120000"/>
              </a:lnSpc>
              <a:defRPr sz="1800">
                <a:solidFill>
                  <a:srgbClr val="424242"/>
                </a:solidFill>
                <a:latin typeface="+mn-lt"/>
                <a:ea typeface="+mn-ea"/>
                <a:cs typeface="+mn-cs"/>
                <a:sym typeface="Helvetica"/>
              </a:defRPr>
            </a:pPr>
            <a:r>
              <a:t>SHELL is an acronym:</a:t>
            </a:r>
          </a:p>
        </p:txBody>
      </p:sp>
      <p:sp>
        <p:nvSpPr>
          <p:cNvPr id="273" name="Shape 273"/>
          <p:cNvSpPr/>
          <p:nvPr/>
        </p:nvSpPr>
        <p:spPr>
          <a:xfrm>
            <a:off x="3656419" y="4216870"/>
            <a:ext cx="5623979" cy="239268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lnSpc>
                <a:spcPct val="120000"/>
              </a:lnSpc>
              <a:defRPr b="1" sz="1800">
                <a:solidFill>
                  <a:srgbClr val="EB912D"/>
                </a:solidFill>
                <a:latin typeface="+mn-lt"/>
                <a:ea typeface="+mn-ea"/>
                <a:cs typeface="+mn-cs"/>
                <a:sym typeface="Helvetica"/>
              </a:defRPr>
            </a:pPr>
            <a:r>
              <a:t>S</a:t>
            </a:r>
            <a:r>
              <a:rPr b="0">
                <a:solidFill>
                  <a:srgbClr val="424242"/>
                </a:solidFill>
              </a:rPr>
              <a:t> - software</a:t>
            </a:r>
            <a:endParaRPr>
              <a:solidFill>
                <a:srgbClr val="424242"/>
              </a:solidFill>
            </a:endParaRPr>
          </a:p>
          <a:p>
            <a:pPr algn="l" defTabSz="457200">
              <a:lnSpc>
                <a:spcPct val="120000"/>
              </a:lnSpc>
              <a:defRPr b="1" sz="1800">
                <a:solidFill>
                  <a:srgbClr val="EB912D"/>
                </a:solidFill>
                <a:latin typeface="+mn-lt"/>
                <a:ea typeface="+mn-ea"/>
                <a:cs typeface="+mn-cs"/>
                <a:sym typeface="Helvetica"/>
              </a:defRPr>
            </a:pPr>
            <a:r>
              <a:t>H</a:t>
            </a:r>
            <a:r>
              <a:rPr b="0">
                <a:solidFill>
                  <a:srgbClr val="424242"/>
                </a:solidFill>
              </a:rPr>
              <a:t> - hardware</a:t>
            </a:r>
            <a:endParaRPr>
              <a:solidFill>
                <a:srgbClr val="424242"/>
              </a:solidFill>
            </a:endParaRPr>
          </a:p>
          <a:p>
            <a:pPr algn="l" defTabSz="457200">
              <a:lnSpc>
                <a:spcPct val="120000"/>
              </a:lnSpc>
              <a:defRPr b="1" sz="1800">
                <a:solidFill>
                  <a:srgbClr val="EB912D"/>
                </a:solidFill>
                <a:latin typeface="+mn-lt"/>
                <a:ea typeface="+mn-ea"/>
                <a:cs typeface="+mn-cs"/>
                <a:sym typeface="Helvetica"/>
              </a:defRPr>
            </a:pPr>
            <a:r>
              <a:t>E</a:t>
            </a:r>
            <a:r>
              <a:rPr b="0">
                <a:solidFill>
                  <a:srgbClr val="424242"/>
                </a:solidFill>
              </a:rPr>
              <a:t> - environment</a:t>
            </a:r>
            <a:endParaRPr>
              <a:solidFill>
                <a:srgbClr val="424242"/>
              </a:solidFill>
            </a:endParaRPr>
          </a:p>
          <a:p>
            <a:pPr algn="l" defTabSz="457200">
              <a:lnSpc>
                <a:spcPct val="120000"/>
              </a:lnSpc>
              <a:defRPr b="1" sz="1800">
                <a:solidFill>
                  <a:srgbClr val="EB912D"/>
                </a:solidFill>
                <a:latin typeface="+mn-lt"/>
                <a:ea typeface="+mn-ea"/>
                <a:cs typeface="+mn-cs"/>
                <a:sym typeface="Helvetica"/>
              </a:defRPr>
            </a:pPr>
            <a:r>
              <a:t>L</a:t>
            </a:r>
            <a:r>
              <a:rPr b="0">
                <a:solidFill>
                  <a:srgbClr val="424242"/>
                </a:solidFill>
              </a:rPr>
              <a:t> - liveware</a:t>
            </a:r>
            <a:endParaRPr>
              <a:solidFill>
                <a:srgbClr val="424242"/>
              </a:solidFill>
            </a:endParaRPr>
          </a:p>
          <a:p>
            <a:pPr algn="l" defTabSz="457200">
              <a:lnSpc>
                <a:spcPct val="120000"/>
              </a:lnSpc>
              <a:defRPr b="1" sz="1800">
                <a:solidFill>
                  <a:srgbClr val="EB912D"/>
                </a:solidFill>
                <a:latin typeface="+mn-lt"/>
                <a:ea typeface="+mn-ea"/>
                <a:cs typeface="+mn-cs"/>
                <a:sym typeface="Helvetica"/>
              </a:defRPr>
            </a:pPr>
            <a:r>
              <a:t>L</a:t>
            </a:r>
            <a:r>
              <a:rPr b="0">
                <a:solidFill>
                  <a:srgbClr val="424242"/>
                </a:solidFill>
              </a:rPr>
              <a:t> - liveware (central liveware)</a:t>
            </a:r>
            <a:endParaRPr>
              <a:solidFill>
                <a:srgbClr val="424242"/>
              </a:solidFill>
            </a:endParaRPr>
          </a:p>
          <a:p>
            <a:pPr algn="l" defTabSz="457200">
              <a:lnSpc>
                <a:spcPct val="120000"/>
              </a:lnSpc>
              <a:defRPr sz="1800">
                <a:solidFill>
                  <a:srgbClr val="424242"/>
                </a:solidFill>
                <a:latin typeface="+mn-lt"/>
                <a:ea typeface="+mn-ea"/>
                <a:cs typeface="+mn-cs"/>
                <a:sym typeface="Helvetica"/>
              </a:defRPr>
            </a:pPr>
          </a:p>
          <a:p>
            <a:pPr algn="l">
              <a:lnSpc>
                <a:spcPct val="120000"/>
              </a:lnSpc>
              <a:defRPr sz="1800">
                <a:solidFill>
                  <a:srgbClr val="424242"/>
                </a:solidFill>
                <a:latin typeface="+mn-lt"/>
                <a:ea typeface="+mn-ea"/>
                <a:cs typeface="+mn-cs"/>
                <a:sym typeface="Helvetica"/>
              </a:defRPr>
            </a:pPr>
            <a:r>
              <a:t>We will look more closely at each of these categories</a:t>
            </a:r>
          </a:p>
        </p:txBody>
      </p:sp>
      <p:pic>
        <p:nvPicPr>
          <p:cNvPr id="274" name="image5.png" descr="HEDSup_logo_forSCREEN.png"/>
          <p:cNvPicPr>
            <a:picLocks noChangeAspect="1"/>
          </p:cNvPicPr>
          <p:nvPr/>
        </p:nvPicPr>
        <p:blipFill>
          <a:blip r:embed="rId6">
            <a:extLst/>
          </a:blip>
          <a:srcRect l="23256" t="36947" r="0" b="20994"/>
          <a:stretch>
            <a:fillRect/>
          </a:stretch>
        </p:blipFill>
        <p:spPr>
          <a:xfrm>
            <a:off x="9833872" y="7972386"/>
            <a:ext cx="3053644" cy="771369"/>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272"/>
                                        </p:tgtEl>
                                        <p:attrNameLst>
                                          <p:attrName>style.visibility</p:attrName>
                                        </p:attrNameLst>
                                      </p:cBhvr>
                                      <p:to>
                                        <p:strVal val="visible"/>
                                      </p:to>
                                    </p:set>
                                    <p:animEffect filter="dissolve" transition="in">
                                      <p:cBhvr>
                                        <p:cTn id="7" dur="499"/>
                                        <p:tgtEl>
                                          <p:spTgt spid="272"/>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273"/>
                                        </p:tgtEl>
                                        <p:attrNameLst>
                                          <p:attrName>style.visibility</p:attrName>
                                        </p:attrNameLst>
                                      </p:cBhvr>
                                      <p:to>
                                        <p:strVal val="visible"/>
                                      </p:to>
                                    </p:set>
                                    <p:animEffect filter="dissolve" transition="in">
                                      <p:cBhvr>
                                        <p:cTn id="12" dur="499"/>
                                        <p:tgtEl>
                                          <p:spTgt spid="2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73" grpId="2"/>
      <p:bldP build="whole" bldLvl="1" animBg="1" rev="0" advAuto="0" spid="272" grpId="1"/>
    </p:bldLst>
  </p:timing>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6" name="Shape 276"/>
          <p:cNvSpPr/>
          <p:nvPr/>
        </p:nvSpPr>
        <p:spPr>
          <a:xfrm>
            <a:off x="285556" y="919365"/>
            <a:ext cx="3035296" cy="561847"/>
          </a:xfrm>
          <a:prstGeom prst="rect">
            <a:avLst/>
          </a:prstGeom>
          <a:ln w="12700">
            <a:miter lim="400000"/>
          </a:ln>
          <a:extLst>
            <a:ext uri="{C572A759-6A51-4108-AA02-DFA0A04FC94B}">
              <ma14:wrappingTextBoxFlag xmlns:ma14="http://schemas.microsoft.com/office/mac/drawingml/2011/main" val="1"/>
            </a:ext>
          </a:extLst>
        </p:spPr>
        <p:txBody>
          <a:bodyPr wrap="none" lIns="65022" tIns="65022" rIns="65022" bIns="65022">
            <a:spAutoFit/>
          </a:bodyPr>
          <a:lstStyle>
            <a:lvl1pPr algn="l" defTabSz="650240">
              <a:defRPr sz="2800">
                <a:solidFill>
                  <a:srgbClr val="AE326C"/>
                </a:solidFill>
                <a:latin typeface="+mn-lt"/>
                <a:ea typeface="+mn-ea"/>
                <a:cs typeface="+mn-cs"/>
                <a:sym typeface="Helvetica"/>
              </a:defRPr>
            </a:lvl1pPr>
          </a:lstStyle>
          <a:p>
            <a:pPr/>
            <a:r>
              <a:t>The SHELL model</a:t>
            </a:r>
          </a:p>
        </p:txBody>
      </p:sp>
      <p:sp>
        <p:nvSpPr>
          <p:cNvPr id="277" name="Shape 277"/>
          <p:cNvSpPr/>
          <p:nvPr/>
        </p:nvSpPr>
        <p:spPr>
          <a:xfrm>
            <a:off x="310956" y="3346289"/>
            <a:ext cx="2984500" cy="2596153"/>
          </a:xfrm>
          <a:prstGeom prst="roundRect">
            <a:avLst>
              <a:gd name="adj" fmla="val 12312"/>
            </a:avLst>
          </a:prstGeom>
          <a:blipFill>
            <a:blip r:embed="rId2"/>
            <a:stretch>
              <a:fillRect/>
            </a:stretch>
          </a:blipFill>
          <a:ln w="50800">
            <a:solidFill>
              <a:srgbClr val="054A86"/>
            </a:solidFill>
          </a:ln>
          <a:effectLst>
            <a:outerShdw sx="100000" sy="100000" kx="0" ky="0" algn="b" rotWithShape="0" blurRad="38100" dist="23000" dir="5400000">
              <a:srgbClr val="000000">
                <a:alpha val="35000"/>
              </a:srgbClr>
            </a:outerShdw>
          </a:effectLst>
        </p:spPr>
        <p:txBody>
          <a:bodyPr lIns="50800" tIns="50800" rIns="50800" bIns="50800" anchor="ctr"/>
          <a:lstStyle/>
          <a:p>
            <a:pPr algn="l" defTabSz="457200">
              <a:defRPr sz="1800">
                <a:latin typeface="Calibri"/>
                <a:ea typeface="Calibri"/>
                <a:cs typeface="Calibri"/>
                <a:sym typeface="Calibri"/>
              </a:defRPr>
            </a:pPr>
          </a:p>
        </p:txBody>
      </p:sp>
      <p:sp>
        <p:nvSpPr>
          <p:cNvPr id="278" name="Shape 278"/>
          <p:cNvSpPr/>
          <p:nvPr/>
        </p:nvSpPr>
        <p:spPr>
          <a:xfrm>
            <a:off x="7554548" y="109287"/>
            <a:ext cx="5265748" cy="186944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lnSpc>
                <a:spcPct val="120000"/>
              </a:lnSpc>
              <a:defRPr b="1" i="1" sz="2000">
                <a:solidFill>
                  <a:srgbClr val="054A86"/>
                </a:solidFill>
                <a:latin typeface="+mn-lt"/>
                <a:ea typeface="+mn-ea"/>
                <a:cs typeface="+mn-cs"/>
                <a:sym typeface="Helvetica"/>
              </a:defRPr>
            </a:pPr>
            <a:r>
              <a:t>S - SOFTWARE</a:t>
            </a:r>
          </a:p>
          <a:p>
            <a:pPr algn="l" defTabSz="457200">
              <a:lnSpc>
                <a:spcPct val="120000"/>
              </a:lnSpc>
              <a:defRPr sz="2000">
                <a:solidFill>
                  <a:srgbClr val="4D4E4C"/>
                </a:solidFill>
                <a:latin typeface="+mn-lt"/>
                <a:ea typeface="+mn-ea"/>
                <a:cs typeface="+mn-cs"/>
                <a:sym typeface="Helvetica"/>
              </a:defRPr>
            </a:pPr>
            <a:r>
              <a:t>H - hardware</a:t>
            </a:r>
          </a:p>
          <a:p>
            <a:pPr algn="l" defTabSz="457200">
              <a:lnSpc>
                <a:spcPct val="120000"/>
              </a:lnSpc>
              <a:defRPr sz="2000">
                <a:solidFill>
                  <a:srgbClr val="4D4E4C"/>
                </a:solidFill>
                <a:latin typeface="+mn-lt"/>
                <a:ea typeface="+mn-ea"/>
                <a:cs typeface="+mn-cs"/>
                <a:sym typeface="Helvetica"/>
              </a:defRPr>
            </a:pPr>
            <a:r>
              <a:t>E - environment</a:t>
            </a:r>
          </a:p>
          <a:p>
            <a:pPr algn="l" defTabSz="457200">
              <a:lnSpc>
                <a:spcPct val="120000"/>
              </a:lnSpc>
              <a:defRPr sz="2000">
                <a:solidFill>
                  <a:srgbClr val="4D4E4C"/>
                </a:solidFill>
                <a:latin typeface="+mn-lt"/>
                <a:ea typeface="+mn-ea"/>
                <a:cs typeface="+mn-cs"/>
                <a:sym typeface="Helvetica"/>
              </a:defRPr>
            </a:pPr>
            <a:r>
              <a:t>L - liveware</a:t>
            </a:r>
          </a:p>
          <a:p>
            <a:pPr algn="l" defTabSz="457200">
              <a:lnSpc>
                <a:spcPct val="120000"/>
              </a:lnSpc>
              <a:defRPr sz="2000">
                <a:solidFill>
                  <a:srgbClr val="4D4E4C"/>
                </a:solidFill>
                <a:latin typeface="+mn-lt"/>
                <a:ea typeface="+mn-ea"/>
                <a:cs typeface="+mn-cs"/>
                <a:sym typeface="Helvetica"/>
              </a:defRPr>
            </a:pPr>
            <a:r>
              <a:t>L - liveware (central liveware)</a:t>
            </a:r>
          </a:p>
        </p:txBody>
      </p:sp>
      <p:sp>
        <p:nvSpPr>
          <p:cNvPr id="279" name="Shape 279"/>
          <p:cNvSpPr/>
          <p:nvPr/>
        </p:nvSpPr>
        <p:spPr>
          <a:xfrm>
            <a:off x="335709" y="2291669"/>
            <a:ext cx="12333382" cy="71628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lnSpc>
                <a:spcPct val="120000"/>
              </a:lnSpc>
              <a:defRPr b="1" sz="1800">
                <a:solidFill>
                  <a:srgbClr val="424242"/>
                </a:solidFill>
                <a:latin typeface="+mn-lt"/>
                <a:ea typeface="+mn-ea"/>
                <a:cs typeface="+mn-cs"/>
                <a:sym typeface="Helvetica"/>
              </a:defRPr>
            </a:pPr>
            <a:r>
              <a:t>Software</a:t>
            </a:r>
            <a:r>
              <a:rPr b="0"/>
              <a:t> (in this model) is not just computer programmes, but all the systems we use - guidelines, protocols, algorithms, checklists, signs and symbols.</a:t>
            </a:r>
          </a:p>
        </p:txBody>
      </p:sp>
      <p:sp>
        <p:nvSpPr>
          <p:cNvPr id="280" name="Shape 280"/>
          <p:cNvSpPr/>
          <p:nvPr/>
        </p:nvSpPr>
        <p:spPr>
          <a:xfrm>
            <a:off x="3671013" y="3320889"/>
            <a:ext cx="5265748" cy="105156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nSpc>
                <a:spcPct val="120000"/>
              </a:lnSpc>
              <a:defRPr sz="1800">
                <a:solidFill>
                  <a:srgbClr val="424242"/>
                </a:solidFill>
                <a:latin typeface="+mn-lt"/>
                <a:ea typeface="+mn-ea"/>
                <a:cs typeface="+mn-cs"/>
                <a:sym typeface="Helvetica"/>
              </a:defRPr>
            </a:lvl1pPr>
          </a:lstStyle>
          <a:p>
            <a:pPr/>
            <a:r>
              <a:t>How easy would you find it to access critical information from the guidelines in this picture? Could it be improved?</a:t>
            </a:r>
          </a:p>
        </p:txBody>
      </p:sp>
      <p:sp>
        <p:nvSpPr>
          <p:cNvPr id="281" name="Shape 281"/>
          <p:cNvSpPr/>
          <p:nvPr/>
        </p:nvSpPr>
        <p:spPr>
          <a:xfrm>
            <a:off x="3671013" y="6256442"/>
            <a:ext cx="5265748" cy="71628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nSpc>
                <a:spcPct val="120000"/>
              </a:lnSpc>
              <a:defRPr sz="1800">
                <a:solidFill>
                  <a:srgbClr val="424242"/>
                </a:solidFill>
                <a:latin typeface="+mn-lt"/>
                <a:ea typeface="+mn-ea"/>
                <a:cs typeface="+mn-cs"/>
                <a:sym typeface="Helvetica"/>
              </a:defRPr>
            </a:lvl1pPr>
          </a:lstStyle>
          <a:p>
            <a:pPr/>
            <a:r>
              <a:t>Sometimes guidelines and signs can lead to confusion…</a:t>
            </a:r>
          </a:p>
        </p:txBody>
      </p:sp>
      <p:sp>
        <p:nvSpPr>
          <p:cNvPr id="282" name="Shape 282"/>
          <p:cNvSpPr/>
          <p:nvPr/>
        </p:nvSpPr>
        <p:spPr>
          <a:xfrm>
            <a:off x="310956" y="6114203"/>
            <a:ext cx="2984500" cy="2596154"/>
          </a:xfrm>
          <a:prstGeom prst="roundRect">
            <a:avLst>
              <a:gd name="adj" fmla="val 12312"/>
            </a:avLst>
          </a:prstGeom>
          <a:blipFill>
            <a:blip r:embed="rId3"/>
            <a:stretch>
              <a:fillRect/>
            </a:stretch>
          </a:blipFill>
          <a:ln w="50800">
            <a:solidFill>
              <a:srgbClr val="054A86"/>
            </a:solidFill>
          </a:ln>
          <a:effectLst>
            <a:outerShdw sx="100000" sy="100000" kx="0" ky="0" algn="b" rotWithShape="0" blurRad="38100" dist="23000" dir="5400000">
              <a:srgbClr val="000000">
                <a:alpha val="35000"/>
              </a:srgbClr>
            </a:outerShdw>
          </a:effectLst>
        </p:spPr>
        <p:txBody>
          <a:bodyPr lIns="50800" tIns="50800" rIns="50800" bIns="50800" anchor="ctr"/>
          <a:lstStyle/>
          <a:p>
            <a:pPr algn="l" defTabSz="457200">
              <a:defRPr sz="1800">
                <a:latin typeface="Calibri"/>
                <a:ea typeface="Calibri"/>
                <a:cs typeface="Calibri"/>
                <a:sym typeface="Calibri"/>
              </a:defRPr>
            </a:pPr>
          </a:p>
        </p:txBody>
      </p:sp>
      <p:pic>
        <p:nvPicPr>
          <p:cNvPr id="283" name="image5.png" descr="HEDSup_logo_forSCREEN.png"/>
          <p:cNvPicPr>
            <a:picLocks noChangeAspect="1"/>
          </p:cNvPicPr>
          <p:nvPr/>
        </p:nvPicPr>
        <p:blipFill>
          <a:blip r:embed="rId4">
            <a:extLst/>
          </a:blip>
          <a:srcRect l="23256" t="36947" r="0" b="20994"/>
          <a:stretch>
            <a:fillRect/>
          </a:stretch>
        </p:blipFill>
        <p:spPr>
          <a:xfrm>
            <a:off x="9833872" y="7972386"/>
            <a:ext cx="3053644" cy="771369"/>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277"/>
                                        </p:tgtEl>
                                        <p:attrNameLst>
                                          <p:attrName>style.visibility</p:attrName>
                                        </p:attrNameLst>
                                      </p:cBhvr>
                                      <p:to>
                                        <p:strVal val="visible"/>
                                      </p:to>
                                    </p:set>
                                    <p:animEffect filter="dissolve" transition="in">
                                      <p:cBhvr>
                                        <p:cTn id="7" dur="499"/>
                                        <p:tgtEl>
                                          <p:spTgt spid="277"/>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280"/>
                                        </p:tgtEl>
                                        <p:attrNameLst>
                                          <p:attrName>style.visibility</p:attrName>
                                        </p:attrNameLst>
                                      </p:cBhvr>
                                      <p:to>
                                        <p:strVal val="visible"/>
                                      </p:to>
                                    </p:set>
                                    <p:animEffect filter="dissolve" transition="in">
                                      <p:cBhvr>
                                        <p:cTn id="12" dur="499"/>
                                        <p:tgtEl>
                                          <p:spTgt spid="280"/>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282"/>
                                        </p:tgtEl>
                                        <p:attrNameLst>
                                          <p:attrName>style.visibility</p:attrName>
                                        </p:attrNameLst>
                                      </p:cBhvr>
                                      <p:to>
                                        <p:strVal val="visible"/>
                                      </p:to>
                                    </p:set>
                                    <p:animEffect filter="dissolve" transition="in">
                                      <p:cBhvr>
                                        <p:cTn id="17" dur="499"/>
                                        <p:tgtEl>
                                          <p:spTgt spid="282"/>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9" grpId="4" fill="hold">
                                  <p:stCondLst>
                                    <p:cond delay="0"/>
                                  </p:stCondLst>
                                  <p:iterate type="el" backwards="0">
                                    <p:tmAbs val="0"/>
                                  </p:iterate>
                                  <p:childTnLst>
                                    <p:set>
                                      <p:cBhvr>
                                        <p:cTn id="21" fill="hold"/>
                                        <p:tgtEl>
                                          <p:spTgt spid="281"/>
                                        </p:tgtEl>
                                        <p:attrNameLst>
                                          <p:attrName>style.visibility</p:attrName>
                                        </p:attrNameLst>
                                      </p:cBhvr>
                                      <p:to>
                                        <p:strVal val="visible"/>
                                      </p:to>
                                    </p:set>
                                    <p:animEffect filter="dissolve" transition="in">
                                      <p:cBhvr>
                                        <p:cTn id="22" dur="499"/>
                                        <p:tgtEl>
                                          <p:spTgt spid="2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80" grpId="2"/>
      <p:bldP build="whole" bldLvl="1" animBg="1" rev="0" advAuto="0" spid="282" grpId="3"/>
      <p:bldP build="whole" bldLvl="1" animBg="1" rev="0" advAuto="0" spid="277" grpId="1"/>
      <p:bldP build="whole" bldLvl="1" animBg="1" rev="0" advAuto="0" spid="281" grpId="4"/>
    </p:bldLst>
  </p:timing>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5" name="Shape 285"/>
          <p:cNvSpPr/>
          <p:nvPr/>
        </p:nvSpPr>
        <p:spPr>
          <a:xfrm>
            <a:off x="285556" y="919365"/>
            <a:ext cx="3035296" cy="561847"/>
          </a:xfrm>
          <a:prstGeom prst="rect">
            <a:avLst/>
          </a:prstGeom>
          <a:ln w="12700">
            <a:miter lim="400000"/>
          </a:ln>
          <a:extLst>
            <a:ext uri="{C572A759-6A51-4108-AA02-DFA0A04FC94B}">
              <ma14:wrappingTextBoxFlag xmlns:ma14="http://schemas.microsoft.com/office/mac/drawingml/2011/main" val="1"/>
            </a:ext>
          </a:extLst>
        </p:spPr>
        <p:txBody>
          <a:bodyPr wrap="none" lIns="65022" tIns="65022" rIns="65022" bIns="65022">
            <a:spAutoFit/>
          </a:bodyPr>
          <a:lstStyle>
            <a:lvl1pPr algn="l" defTabSz="650240">
              <a:defRPr sz="2800">
                <a:solidFill>
                  <a:srgbClr val="AE326C"/>
                </a:solidFill>
                <a:latin typeface="+mn-lt"/>
                <a:ea typeface="+mn-ea"/>
                <a:cs typeface="+mn-cs"/>
                <a:sym typeface="Helvetica"/>
              </a:defRPr>
            </a:lvl1pPr>
          </a:lstStyle>
          <a:p>
            <a:pPr/>
            <a:r>
              <a:t>The SHELL model</a:t>
            </a:r>
          </a:p>
        </p:txBody>
      </p:sp>
      <p:sp>
        <p:nvSpPr>
          <p:cNvPr id="286" name="Shape 286"/>
          <p:cNvSpPr/>
          <p:nvPr/>
        </p:nvSpPr>
        <p:spPr>
          <a:xfrm>
            <a:off x="7554548" y="109287"/>
            <a:ext cx="5265748" cy="186944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lnSpc>
                <a:spcPct val="120000"/>
              </a:lnSpc>
              <a:defRPr b="1" i="1" sz="2000">
                <a:solidFill>
                  <a:srgbClr val="054A86"/>
                </a:solidFill>
                <a:latin typeface="+mn-lt"/>
                <a:ea typeface="+mn-ea"/>
                <a:cs typeface="+mn-cs"/>
                <a:sym typeface="Helvetica"/>
              </a:defRPr>
            </a:pPr>
            <a:r>
              <a:t>S - SOFTWARE</a:t>
            </a:r>
          </a:p>
          <a:p>
            <a:pPr algn="l" defTabSz="457200">
              <a:lnSpc>
                <a:spcPct val="120000"/>
              </a:lnSpc>
              <a:defRPr sz="2000">
                <a:solidFill>
                  <a:srgbClr val="4D4E4C"/>
                </a:solidFill>
                <a:latin typeface="+mn-lt"/>
                <a:ea typeface="+mn-ea"/>
                <a:cs typeface="+mn-cs"/>
                <a:sym typeface="Helvetica"/>
              </a:defRPr>
            </a:pPr>
            <a:r>
              <a:t>H - hardware</a:t>
            </a:r>
          </a:p>
          <a:p>
            <a:pPr algn="l" defTabSz="457200">
              <a:lnSpc>
                <a:spcPct val="120000"/>
              </a:lnSpc>
              <a:defRPr sz="2000">
                <a:solidFill>
                  <a:srgbClr val="4D4E4C"/>
                </a:solidFill>
                <a:latin typeface="+mn-lt"/>
                <a:ea typeface="+mn-ea"/>
                <a:cs typeface="+mn-cs"/>
                <a:sym typeface="Helvetica"/>
              </a:defRPr>
            </a:pPr>
            <a:r>
              <a:t>E - environment</a:t>
            </a:r>
          </a:p>
          <a:p>
            <a:pPr algn="l" defTabSz="457200">
              <a:lnSpc>
                <a:spcPct val="120000"/>
              </a:lnSpc>
              <a:defRPr sz="2000">
                <a:solidFill>
                  <a:srgbClr val="4D4E4C"/>
                </a:solidFill>
                <a:latin typeface="+mn-lt"/>
                <a:ea typeface="+mn-ea"/>
                <a:cs typeface="+mn-cs"/>
                <a:sym typeface="Helvetica"/>
              </a:defRPr>
            </a:pPr>
            <a:r>
              <a:t>L - liveware</a:t>
            </a:r>
          </a:p>
          <a:p>
            <a:pPr algn="l" defTabSz="457200">
              <a:lnSpc>
                <a:spcPct val="120000"/>
              </a:lnSpc>
              <a:defRPr sz="2000">
                <a:solidFill>
                  <a:srgbClr val="4D4E4C"/>
                </a:solidFill>
                <a:latin typeface="+mn-lt"/>
                <a:ea typeface="+mn-ea"/>
                <a:cs typeface="+mn-cs"/>
                <a:sym typeface="Helvetica"/>
              </a:defRPr>
            </a:pPr>
            <a:r>
              <a:t>L - liveware (central liveware)</a:t>
            </a:r>
          </a:p>
        </p:txBody>
      </p:sp>
      <p:sp>
        <p:nvSpPr>
          <p:cNvPr id="287" name="Shape 287"/>
          <p:cNvSpPr/>
          <p:nvPr/>
        </p:nvSpPr>
        <p:spPr>
          <a:xfrm>
            <a:off x="393712" y="3444740"/>
            <a:ext cx="7029686" cy="2057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nSpc>
                <a:spcPct val="120000"/>
              </a:lnSpc>
              <a:defRPr sz="1800">
                <a:solidFill>
                  <a:srgbClr val="424242"/>
                </a:solidFill>
                <a:latin typeface="+mn-lt"/>
                <a:ea typeface="+mn-ea"/>
                <a:cs typeface="+mn-cs"/>
                <a:sym typeface="Helvetica"/>
              </a:defRPr>
            </a:lvl1pPr>
          </a:lstStyle>
          <a:p>
            <a:pPr/>
            <a:r>
              <a:t>If systems are hard or inefficient to use, human beings will almost always find an easier way - it is part of what makes our species so successful. The downside to this is that although the new ‘unofficial’ way of working may be quick or easy, it may also have negative implications… are there any rules or systems that you routinely work-around?  </a:t>
            </a:r>
          </a:p>
        </p:txBody>
      </p:sp>
      <p:sp>
        <p:nvSpPr>
          <p:cNvPr id="288" name="Shape 288"/>
          <p:cNvSpPr/>
          <p:nvPr/>
        </p:nvSpPr>
        <p:spPr>
          <a:xfrm>
            <a:off x="8430276" y="3346289"/>
            <a:ext cx="4165653" cy="2254304"/>
          </a:xfrm>
          <a:prstGeom prst="roundRect">
            <a:avLst>
              <a:gd name="adj" fmla="val 14180"/>
            </a:avLst>
          </a:prstGeom>
          <a:blipFill>
            <a:blip r:embed="rId2"/>
            <a:stretch>
              <a:fillRect/>
            </a:stretch>
          </a:blipFill>
          <a:ln w="50800">
            <a:solidFill>
              <a:srgbClr val="054A86"/>
            </a:solidFill>
          </a:ln>
          <a:effectLst>
            <a:outerShdw sx="100000" sy="100000" kx="0" ky="0" algn="b" rotWithShape="0" blurRad="38100" dist="23000" dir="5400000">
              <a:srgbClr val="000000">
                <a:alpha val="35000"/>
              </a:srgbClr>
            </a:outerShdw>
          </a:effectLst>
        </p:spPr>
        <p:txBody>
          <a:bodyPr lIns="50800" tIns="50800" rIns="50800" bIns="50800" anchor="ctr"/>
          <a:lstStyle/>
          <a:p>
            <a:pPr algn="l" defTabSz="457200">
              <a:defRPr sz="1800">
                <a:latin typeface="Calibri"/>
                <a:ea typeface="Calibri"/>
                <a:cs typeface="Calibri"/>
                <a:sym typeface="Calibri"/>
              </a:defRPr>
            </a:pPr>
          </a:p>
        </p:txBody>
      </p:sp>
      <p:sp>
        <p:nvSpPr>
          <p:cNvPr id="289" name="Shape 289"/>
          <p:cNvSpPr/>
          <p:nvPr/>
        </p:nvSpPr>
        <p:spPr>
          <a:xfrm>
            <a:off x="335709" y="6194413"/>
            <a:ext cx="12333382" cy="138684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nSpc>
                <a:spcPct val="120000"/>
              </a:lnSpc>
              <a:defRPr sz="1800">
                <a:solidFill>
                  <a:srgbClr val="424242"/>
                </a:solidFill>
                <a:latin typeface="+mn-lt"/>
                <a:ea typeface="+mn-ea"/>
                <a:cs typeface="+mn-cs"/>
                <a:sym typeface="Helvetica"/>
              </a:defRPr>
            </a:lvl1pPr>
          </a:lstStyle>
          <a:p>
            <a:pPr/>
            <a:r>
              <a:t>Systems that are designed without fully understanding the work environment in which they will be used, are the most likely to result in ‘work-arounds’.  When people don't follow the rules (the path provided for them) it is important to understand why.  They may not appreciate the reason behind the ‘rules’ or perhaps the rules or protocol are just not up to scratch, too difficult to follow, out of date, or contradict a different protocol elsewhere?</a:t>
            </a:r>
          </a:p>
        </p:txBody>
      </p:sp>
      <p:sp>
        <p:nvSpPr>
          <p:cNvPr id="290" name="Shape 290"/>
          <p:cNvSpPr/>
          <p:nvPr/>
        </p:nvSpPr>
        <p:spPr>
          <a:xfrm>
            <a:off x="335709" y="2291669"/>
            <a:ext cx="12333382" cy="71628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lnSpc>
                <a:spcPct val="120000"/>
              </a:lnSpc>
              <a:defRPr b="1" sz="1800">
                <a:solidFill>
                  <a:srgbClr val="424242"/>
                </a:solidFill>
                <a:latin typeface="+mn-lt"/>
                <a:ea typeface="+mn-ea"/>
                <a:cs typeface="+mn-cs"/>
                <a:sym typeface="Helvetica"/>
              </a:defRPr>
            </a:pPr>
            <a:r>
              <a:t>Software</a:t>
            </a:r>
            <a:r>
              <a:rPr b="0"/>
              <a:t> (in this model) is not just computer programmes, but all the systems we use - guidelines, protocols, algorithms, checklists, signs and symbols.</a:t>
            </a:r>
          </a:p>
        </p:txBody>
      </p:sp>
      <p:pic>
        <p:nvPicPr>
          <p:cNvPr id="291" name="image5.png" descr="HEDSup_logo_forSCREEN.png"/>
          <p:cNvPicPr>
            <a:picLocks noChangeAspect="1"/>
          </p:cNvPicPr>
          <p:nvPr/>
        </p:nvPicPr>
        <p:blipFill>
          <a:blip r:embed="rId3">
            <a:extLst/>
          </a:blip>
          <a:srcRect l="23256" t="36947" r="0" b="20994"/>
          <a:stretch>
            <a:fillRect/>
          </a:stretch>
        </p:blipFill>
        <p:spPr>
          <a:xfrm>
            <a:off x="9833872" y="7972386"/>
            <a:ext cx="3053644" cy="771369"/>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288"/>
                                        </p:tgtEl>
                                        <p:attrNameLst>
                                          <p:attrName>style.visibility</p:attrName>
                                        </p:attrNameLst>
                                      </p:cBhvr>
                                      <p:to>
                                        <p:strVal val="visible"/>
                                      </p:to>
                                    </p:set>
                                    <p:animEffect filter="dissolve" transition="in">
                                      <p:cBhvr>
                                        <p:cTn id="7" dur="499"/>
                                        <p:tgtEl>
                                          <p:spTgt spid="288"/>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287"/>
                                        </p:tgtEl>
                                        <p:attrNameLst>
                                          <p:attrName>style.visibility</p:attrName>
                                        </p:attrNameLst>
                                      </p:cBhvr>
                                      <p:to>
                                        <p:strVal val="visible"/>
                                      </p:to>
                                    </p:set>
                                    <p:animEffect filter="dissolve" transition="in">
                                      <p:cBhvr>
                                        <p:cTn id="12" dur="499"/>
                                        <p:tgtEl>
                                          <p:spTgt spid="287"/>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289"/>
                                        </p:tgtEl>
                                        <p:attrNameLst>
                                          <p:attrName>style.visibility</p:attrName>
                                        </p:attrNameLst>
                                      </p:cBhvr>
                                      <p:to>
                                        <p:strVal val="visible"/>
                                      </p:to>
                                    </p:set>
                                    <p:animEffect filter="dissolve" transition="in">
                                      <p:cBhvr>
                                        <p:cTn id="17" dur="499"/>
                                        <p:tgtEl>
                                          <p:spTgt spid="2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88" grpId="1"/>
      <p:bldP build="whole" bldLvl="1" animBg="1" rev="0" advAuto="0" spid="287" grpId="2"/>
      <p:bldP build="whole" bldLvl="1" animBg="1" rev="0" advAuto="0" spid="289" grpId="3"/>
    </p:bldLst>
  </p:timing>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3" name="Shape 293"/>
          <p:cNvSpPr/>
          <p:nvPr/>
        </p:nvSpPr>
        <p:spPr>
          <a:xfrm>
            <a:off x="285556" y="919365"/>
            <a:ext cx="3035296" cy="561847"/>
          </a:xfrm>
          <a:prstGeom prst="rect">
            <a:avLst/>
          </a:prstGeom>
          <a:ln w="12700">
            <a:miter lim="400000"/>
          </a:ln>
          <a:extLst>
            <a:ext uri="{C572A759-6A51-4108-AA02-DFA0A04FC94B}">
              <ma14:wrappingTextBoxFlag xmlns:ma14="http://schemas.microsoft.com/office/mac/drawingml/2011/main" val="1"/>
            </a:ext>
          </a:extLst>
        </p:spPr>
        <p:txBody>
          <a:bodyPr wrap="none" lIns="65022" tIns="65022" rIns="65022" bIns="65022">
            <a:spAutoFit/>
          </a:bodyPr>
          <a:lstStyle>
            <a:lvl1pPr algn="l" defTabSz="650240">
              <a:defRPr sz="2800">
                <a:solidFill>
                  <a:srgbClr val="AE326C"/>
                </a:solidFill>
                <a:latin typeface="+mn-lt"/>
                <a:ea typeface="+mn-ea"/>
                <a:cs typeface="+mn-cs"/>
                <a:sym typeface="Helvetica"/>
              </a:defRPr>
            </a:lvl1pPr>
          </a:lstStyle>
          <a:p>
            <a:pPr/>
            <a:r>
              <a:t>The SHELL model</a:t>
            </a:r>
          </a:p>
        </p:txBody>
      </p:sp>
      <p:sp>
        <p:nvSpPr>
          <p:cNvPr id="294" name="Shape 294"/>
          <p:cNvSpPr/>
          <p:nvPr/>
        </p:nvSpPr>
        <p:spPr>
          <a:xfrm>
            <a:off x="7554548" y="109287"/>
            <a:ext cx="5265748" cy="186944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lnSpc>
                <a:spcPct val="120000"/>
              </a:lnSpc>
              <a:defRPr sz="2000">
                <a:solidFill>
                  <a:srgbClr val="424242"/>
                </a:solidFill>
                <a:latin typeface="+mn-lt"/>
                <a:ea typeface="+mn-ea"/>
                <a:cs typeface="+mn-cs"/>
                <a:sym typeface="Helvetica"/>
              </a:defRPr>
            </a:pPr>
            <a:r>
              <a:t>S - software</a:t>
            </a:r>
          </a:p>
          <a:p>
            <a:pPr algn="l" defTabSz="457200">
              <a:lnSpc>
                <a:spcPct val="120000"/>
              </a:lnSpc>
              <a:defRPr b="1" i="1" sz="2000">
                <a:solidFill>
                  <a:srgbClr val="054A86"/>
                </a:solidFill>
                <a:latin typeface="+mn-lt"/>
                <a:ea typeface="+mn-ea"/>
                <a:cs typeface="+mn-cs"/>
                <a:sym typeface="Helvetica"/>
              </a:defRPr>
            </a:pPr>
            <a:r>
              <a:t>H - HARDWARE</a:t>
            </a:r>
          </a:p>
          <a:p>
            <a:pPr algn="l" defTabSz="457200">
              <a:lnSpc>
                <a:spcPct val="120000"/>
              </a:lnSpc>
              <a:defRPr sz="2000">
                <a:solidFill>
                  <a:srgbClr val="424242"/>
                </a:solidFill>
                <a:latin typeface="+mn-lt"/>
                <a:ea typeface="+mn-ea"/>
                <a:cs typeface="+mn-cs"/>
                <a:sym typeface="Helvetica"/>
              </a:defRPr>
            </a:pPr>
            <a:r>
              <a:t>E - environment</a:t>
            </a:r>
          </a:p>
          <a:p>
            <a:pPr algn="l" defTabSz="457200">
              <a:lnSpc>
                <a:spcPct val="120000"/>
              </a:lnSpc>
              <a:defRPr sz="2000">
                <a:solidFill>
                  <a:srgbClr val="424242"/>
                </a:solidFill>
                <a:latin typeface="+mn-lt"/>
                <a:ea typeface="+mn-ea"/>
                <a:cs typeface="+mn-cs"/>
                <a:sym typeface="Helvetica"/>
              </a:defRPr>
            </a:pPr>
            <a:r>
              <a:t>L - liveware</a:t>
            </a:r>
          </a:p>
          <a:p>
            <a:pPr algn="l" defTabSz="457200">
              <a:lnSpc>
                <a:spcPct val="120000"/>
              </a:lnSpc>
              <a:defRPr sz="2000">
                <a:solidFill>
                  <a:srgbClr val="424242"/>
                </a:solidFill>
                <a:latin typeface="+mn-lt"/>
                <a:ea typeface="+mn-ea"/>
                <a:cs typeface="+mn-cs"/>
                <a:sym typeface="Helvetica"/>
              </a:defRPr>
            </a:pPr>
            <a:r>
              <a:t>L - liveware (central liveware)</a:t>
            </a:r>
          </a:p>
        </p:txBody>
      </p:sp>
      <p:sp>
        <p:nvSpPr>
          <p:cNvPr id="295" name="Shape 295"/>
          <p:cNvSpPr/>
          <p:nvPr/>
        </p:nvSpPr>
        <p:spPr>
          <a:xfrm>
            <a:off x="335709" y="2309378"/>
            <a:ext cx="12333382" cy="381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lnSpc>
                <a:spcPct val="120000"/>
              </a:lnSpc>
              <a:defRPr b="1" sz="1800">
                <a:solidFill>
                  <a:srgbClr val="424242"/>
                </a:solidFill>
                <a:latin typeface="+mn-lt"/>
                <a:ea typeface="+mn-ea"/>
                <a:cs typeface="+mn-cs"/>
                <a:sym typeface="Helvetica"/>
              </a:defRPr>
            </a:pPr>
            <a:r>
              <a:t>Hardware</a:t>
            </a:r>
            <a:r>
              <a:rPr b="0"/>
              <a:t> is any physical ‘thing’ that a person might use.  Tools, switches, buttons, furniture all fall into this category.</a:t>
            </a:r>
          </a:p>
        </p:txBody>
      </p:sp>
      <p:sp>
        <p:nvSpPr>
          <p:cNvPr id="296" name="Shape 296"/>
          <p:cNvSpPr/>
          <p:nvPr/>
        </p:nvSpPr>
        <p:spPr>
          <a:xfrm>
            <a:off x="10160245" y="3046428"/>
            <a:ext cx="2581741" cy="4329907"/>
          </a:xfrm>
          <a:prstGeom prst="roundRect">
            <a:avLst>
              <a:gd name="adj" fmla="val 12381"/>
            </a:avLst>
          </a:prstGeom>
          <a:blipFill>
            <a:blip r:embed="rId2"/>
            <a:stretch>
              <a:fillRect/>
            </a:stretch>
          </a:blipFill>
          <a:ln w="50800">
            <a:solidFill>
              <a:srgbClr val="054A86"/>
            </a:solidFill>
          </a:ln>
          <a:effectLst>
            <a:outerShdw sx="100000" sy="100000" kx="0" ky="0" algn="b" rotWithShape="0" blurRad="38100" dist="23000" dir="5400000">
              <a:srgbClr val="000000">
                <a:alpha val="35000"/>
              </a:srgbClr>
            </a:outerShdw>
          </a:effectLst>
        </p:spPr>
        <p:txBody>
          <a:bodyPr lIns="50800" tIns="50800" rIns="50800" bIns="50800" anchor="ctr"/>
          <a:lstStyle/>
          <a:p>
            <a:pPr algn="l" defTabSz="457200">
              <a:defRPr sz="1800">
                <a:latin typeface="Calibri"/>
                <a:ea typeface="Calibri"/>
                <a:cs typeface="Calibri"/>
                <a:sym typeface="Calibri"/>
              </a:defRPr>
            </a:pPr>
          </a:p>
        </p:txBody>
      </p:sp>
      <p:sp>
        <p:nvSpPr>
          <p:cNvPr id="297" name="Shape 297"/>
          <p:cNvSpPr/>
          <p:nvPr/>
        </p:nvSpPr>
        <p:spPr>
          <a:xfrm>
            <a:off x="512336" y="3046428"/>
            <a:ext cx="2581741" cy="4329907"/>
          </a:xfrm>
          <a:prstGeom prst="roundRect">
            <a:avLst>
              <a:gd name="adj" fmla="val 12381"/>
            </a:avLst>
          </a:prstGeom>
          <a:blipFill>
            <a:blip r:embed="rId3"/>
            <a:stretch>
              <a:fillRect/>
            </a:stretch>
          </a:blipFill>
          <a:ln w="50800">
            <a:solidFill>
              <a:srgbClr val="054A86"/>
            </a:solidFill>
          </a:ln>
          <a:effectLst>
            <a:outerShdw sx="100000" sy="100000" kx="0" ky="0" algn="b" rotWithShape="0" blurRad="38100" dist="23000" dir="5400000">
              <a:srgbClr val="000000">
                <a:alpha val="35000"/>
              </a:srgbClr>
            </a:outerShdw>
          </a:effectLst>
        </p:spPr>
        <p:txBody>
          <a:bodyPr lIns="50800" tIns="50800" rIns="50800" bIns="50800" anchor="ctr"/>
          <a:lstStyle/>
          <a:p>
            <a:pPr algn="l" defTabSz="457200">
              <a:defRPr sz="1800">
                <a:latin typeface="Calibri"/>
                <a:ea typeface="Calibri"/>
                <a:cs typeface="Calibri"/>
                <a:sym typeface="Calibri"/>
              </a:defRPr>
            </a:pPr>
          </a:p>
        </p:txBody>
      </p:sp>
      <p:sp>
        <p:nvSpPr>
          <p:cNvPr id="298" name="Shape 298"/>
          <p:cNvSpPr/>
          <p:nvPr/>
        </p:nvSpPr>
        <p:spPr>
          <a:xfrm>
            <a:off x="4125455" y="3320889"/>
            <a:ext cx="5003412" cy="2057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nSpc>
                <a:spcPct val="120000"/>
              </a:lnSpc>
              <a:defRPr sz="1800">
                <a:solidFill>
                  <a:srgbClr val="424242"/>
                </a:solidFill>
                <a:latin typeface="+mn-lt"/>
                <a:ea typeface="+mn-ea"/>
                <a:cs typeface="+mn-cs"/>
                <a:sym typeface="Helvetica"/>
              </a:defRPr>
            </a:lvl1pPr>
          </a:lstStyle>
          <a:p>
            <a:pPr/>
            <a:r>
              <a:t>Hardware is everywhere in healthcare; needles, sutures, syringes, drip stands, IV access devices, beds and trolleys, filing cabinets, computer screens and keyboards, drug vials, endoscopes, ultrasound machines, MRI scanners… the list is pretty much endless.</a:t>
            </a:r>
          </a:p>
        </p:txBody>
      </p:sp>
      <p:sp>
        <p:nvSpPr>
          <p:cNvPr id="299" name="Shape 299"/>
          <p:cNvSpPr/>
          <p:nvPr/>
        </p:nvSpPr>
        <p:spPr>
          <a:xfrm>
            <a:off x="4125455" y="5622294"/>
            <a:ext cx="5003412" cy="172212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nSpc>
                <a:spcPct val="120000"/>
              </a:lnSpc>
              <a:defRPr sz="1800">
                <a:solidFill>
                  <a:srgbClr val="424242"/>
                </a:solidFill>
                <a:latin typeface="+mn-lt"/>
                <a:ea typeface="+mn-ea"/>
                <a:cs typeface="+mn-cs"/>
                <a:sym typeface="Helvetica"/>
              </a:defRPr>
            </a:lvl1pPr>
          </a:lstStyle>
          <a:p>
            <a:pPr/>
            <a:r>
              <a:t>How often do you come across Hardware problems in your work? Are some things ‘fiddley’ or complicated to use?  Do you ever become frustrated with any pieces of kit? What makes hardware ‘good’ or easy to use?  </a:t>
            </a:r>
          </a:p>
        </p:txBody>
      </p:sp>
      <p:pic>
        <p:nvPicPr>
          <p:cNvPr id="300" name="image5.png" descr="HEDSup_logo_forSCREEN.png"/>
          <p:cNvPicPr>
            <a:picLocks noChangeAspect="1"/>
          </p:cNvPicPr>
          <p:nvPr/>
        </p:nvPicPr>
        <p:blipFill>
          <a:blip r:embed="rId4">
            <a:extLst/>
          </a:blip>
          <a:srcRect l="23256" t="36947" r="0" b="20994"/>
          <a:stretch>
            <a:fillRect/>
          </a:stretch>
        </p:blipFill>
        <p:spPr>
          <a:xfrm>
            <a:off x="9833872" y="7972386"/>
            <a:ext cx="3053644" cy="771369"/>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295"/>
                                        </p:tgtEl>
                                        <p:attrNameLst>
                                          <p:attrName>style.visibility</p:attrName>
                                        </p:attrNameLst>
                                      </p:cBhvr>
                                      <p:to>
                                        <p:strVal val="visible"/>
                                      </p:to>
                                    </p:set>
                                    <p:animEffect filter="dissolve" transition="in">
                                      <p:cBhvr>
                                        <p:cTn id="7" dur="499"/>
                                        <p:tgtEl>
                                          <p:spTgt spid="295"/>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298"/>
                                        </p:tgtEl>
                                        <p:attrNameLst>
                                          <p:attrName>style.visibility</p:attrName>
                                        </p:attrNameLst>
                                      </p:cBhvr>
                                      <p:to>
                                        <p:strVal val="visible"/>
                                      </p:to>
                                    </p:set>
                                    <p:animEffect filter="dissolve" transition="in">
                                      <p:cBhvr>
                                        <p:cTn id="12" dur="499"/>
                                        <p:tgtEl>
                                          <p:spTgt spid="298"/>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297"/>
                                        </p:tgtEl>
                                        <p:attrNameLst>
                                          <p:attrName>style.visibility</p:attrName>
                                        </p:attrNameLst>
                                      </p:cBhvr>
                                      <p:to>
                                        <p:strVal val="visible"/>
                                      </p:to>
                                    </p:set>
                                    <p:animEffect filter="dissolve" transition="in">
                                      <p:cBhvr>
                                        <p:cTn id="17" dur="499"/>
                                        <p:tgtEl>
                                          <p:spTgt spid="297"/>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9" grpId="4" fill="hold">
                                  <p:stCondLst>
                                    <p:cond delay="0"/>
                                  </p:stCondLst>
                                  <p:iterate type="el" backwards="0">
                                    <p:tmAbs val="0"/>
                                  </p:iterate>
                                  <p:childTnLst>
                                    <p:set>
                                      <p:cBhvr>
                                        <p:cTn id="21" fill="hold"/>
                                        <p:tgtEl>
                                          <p:spTgt spid="299"/>
                                        </p:tgtEl>
                                        <p:attrNameLst>
                                          <p:attrName>style.visibility</p:attrName>
                                        </p:attrNameLst>
                                      </p:cBhvr>
                                      <p:to>
                                        <p:strVal val="visible"/>
                                      </p:to>
                                    </p:set>
                                    <p:animEffect filter="dissolve" transition="in">
                                      <p:cBhvr>
                                        <p:cTn id="22" dur="499"/>
                                        <p:tgtEl>
                                          <p:spTgt spid="299"/>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ID="9" grpId="5" fill="hold">
                                  <p:stCondLst>
                                    <p:cond delay="0"/>
                                  </p:stCondLst>
                                  <p:iterate type="el" backwards="0">
                                    <p:tmAbs val="0"/>
                                  </p:iterate>
                                  <p:childTnLst>
                                    <p:set>
                                      <p:cBhvr>
                                        <p:cTn id="26" fill="hold"/>
                                        <p:tgtEl>
                                          <p:spTgt spid="296"/>
                                        </p:tgtEl>
                                        <p:attrNameLst>
                                          <p:attrName>style.visibility</p:attrName>
                                        </p:attrNameLst>
                                      </p:cBhvr>
                                      <p:to>
                                        <p:strVal val="visible"/>
                                      </p:to>
                                    </p:set>
                                    <p:animEffect filter="dissolve" transition="in">
                                      <p:cBhvr>
                                        <p:cTn id="27" dur="499"/>
                                        <p:tgtEl>
                                          <p:spTgt spid="2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97" grpId="3"/>
      <p:bldP build="whole" bldLvl="1" animBg="1" rev="0" advAuto="0" spid="295" grpId="1"/>
      <p:bldP build="whole" bldLvl="1" animBg="1" rev="0" advAuto="0" spid="298" grpId="2"/>
      <p:bldP build="whole" bldLvl="1" animBg="1" rev="0" advAuto="0" spid="299" grpId="4"/>
      <p:bldP build="whole" bldLvl="1" animBg="1" rev="0" advAuto="0" spid="296" grpId="5"/>
    </p:bldLst>
  </p:timing>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2" name="Shape 302"/>
          <p:cNvSpPr/>
          <p:nvPr/>
        </p:nvSpPr>
        <p:spPr>
          <a:xfrm>
            <a:off x="285556" y="919365"/>
            <a:ext cx="3035296" cy="561847"/>
          </a:xfrm>
          <a:prstGeom prst="rect">
            <a:avLst/>
          </a:prstGeom>
          <a:ln w="12700">
            <a:miter lim="400000"/>
          </a:ln>
          <a:extLst>
            <a:ext uri="{C572A759-6A51-4108-AA02-DFA0A04FC94B}">
              <ma14:wrappingTextBoxFlag xmlns:ma14="http://schemas.microsoft.com/office/mac/drawingml/2011/main" val="1"/>
            </a:ext>
          </a:extLst>
        </p:spPr>
        <p:txBody>
          <a:bodyPr wrap="none" lIns="65022" tIns="65022" rIns="65022" bIns="65022">
            <a:spAutoFit/>
          </a:bodyPr>
          <a:lstStyle>
            <a:lvl1pPr algn="l" defTabSz="650240">
              <a:defRPr sz="2800">
                <a:solidFill>
                  <a:srgbClr val="AE326C"/>
                </a:solidFill>
                <a:latin typeface="+mn-lt"/>
                <a:ea typeface="+mn-ea"/>
                <a:cs typeface="+mn-cs"/>
                <a:sym typeface="Helvetica"/>
              </a:defRPr>
            </a:lvl1pPr>
          </a:lstStyle>
          <a:p>
            <a:pPr/>
            <a:r>
              <a:t>The SHELL model</a:t>
            </a:r>
          </a:p>
        </p:txBody>
      </p:sp>
      <p:sp>
        <p:nvSpPr>
          <p:cNvPr id="303" name="Shape 303"/>
          <p:cNvSpPr/>
          <p:nvPr/>
        </p:nvSpPr>
        <p:spPr>
          <a:xfrm>
            <a:off x="7554548" y="109287"/>
            <a:ext cx="5265748" cy="186944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lnSpc>
                <a:spcPct val="120000"/>
              </a:lnSpc>
              <a:defRPr sz="2000">
                <a:solidFill>
                  <a:srgbClr val="424242"/>
                </a:solidFill>
                <a:latin typeface="+mn-lt"/>
                <a:ea typeface="+mn-ea"/>
                <a:cs typeface="+mn-cs"/>
                <a:sym typeface="Helvetica"/>
              </a:defRPr>
            </a:pPr>
            <a:r>
              <a:t>S - software</a:t>
            </a:r>
          </a:p>
          <a:p>
            <a:pPr algn="l" defTabSz="457200">
              <a:lnSpc>
                <a:spcPct val="120000"/>
              </a:lnSpc>
              <a:defRPr b="1" i="1" sz="2000">
                <a:solidFill>
                  <a:srgbClr val="054A86"/>
                </a:solidFill>
                <a:latin typeface="+mn-lt"/>
                <a:ea typeface="+mn-ea"/>
                <a:cs typeface="+mn-cs"/>
                <a:sym typeface="Helvetica"/>
              </a:defRPr>
            </a:pPr>
            <a:r>
              <a:t>H - HARDWARE</a:t>
            </a:r>
          </a:p>
          <a:p>
            <a:pPr algn="l" defTabSz="457200">
              <a:lnSpc>
                <a:spcPct val="120000"/>
              </a:lnSpc>
              <a:defRPr sz="2000">
                <a:solidFill>
                  <a:srgbClr val="424242"/>
                </a:solidFill>
                <a:latin typeface="+mn-lt"/>
                <a:ea typeface="+mn-ea"/>
                <a:cs typeface="+mn-cs"/>
                <a:sym typeface="Helvetica"/>
              </a:defRPr>
            </a:pPr>
            <a:r>
              <a:t>E - environment</a:t>
            </a:r>
          </a:p>
          <a:p>
            <a:pPr algn="l" defTabSz="457200">
              <a:lnSpc>
                <a:spcPct val="120000"/>
              </a:lnSpc>
              <a:defRPr sz="2000">
                <a:solidFill>
                  <a:srgbClr val="424242"/>
                </a:solidFill>
                <a:latin typeface="+mn-lt"/>
                <a:ea typeface="+mn-ea"/>
                <a:cs typeface="+mn-cs"/>
                <a:sym typeface="Helvetica"/>
              </a:defRPr>
            </a:pPr>
            <a:r>
              <a:t>L - liveware</a:t>
            </a:r>
          </a:p>
          <a:p>
            <a:pPr algn="l" defTabSz="457200">
              <a:lnSpc>
                <a:spcPct val="120000"/>
              </a:lnSpc>
              <a:defRPr sz="2000">
                <a:solidFill>
                  <a:srgbClr val="424242"/>
                </a:solidFill>
                <a:latin typeface="+mn-lt"/>
                <a:ea typeface="+mn-ea"/>
                <a:cs typeface="+mn-cs"/>
                <a:sym typeface="Helvetica"/>
              </a:defRPr>
            </a:pPr>
            <a:r>
              <a:t>L - liveware (central liveware)</a:t>
            </a:r>
          </a:p>
        </p:txBody>
      </p:sp>
      <p:sp>
        <p:nvSpPr>
          <p:cNvPr id="304" name="Shape 304"/>
          <p:cNvSpPr/>
          <p:nvPr/>
        </p:nvSpPr>
        <p:spPr>
          <a:xfrm>
            <a:off x="10160245" y="3046428"/>
            <a:ext cx="2581741" cy="4329907"/>
          </a:xfrm>
          <a:prstGeom prst="roundRect">
            <a:avLst>
              <a:gd name="adj" fmla="val 12381"/>
            </a:avLst>
          </a:prstGeom>
          <a:blipFill>
            <a:blip r:embed="rId2"/>
            <a:stretch>
              <a:fillRect/>
            </a:stretch>
          </a:blipFill>
          <a:ln w="50800">
            <a:solidFill>
              <a:srgbClr val="054A86"/>
            </a:solidFill>
          </a:ln>
          <a:effectLst>
            <a:outerShdw sx="100000" sy="100000" kx="0" ky="0" algn="b" rotWithShape="0" blurRad="38100" dist="23000" dir="5400000">
              <a:srgbClr val="000000">
                <a:alpha val="35000"/>
              </a:srgbClr>
            </a:outerShdw>
          </a:effectLst>
        </p:spPr>
        <p:txBody>
          <a:bodyPr lIns="50800" tIns="50800" rIns="50800" bIns="50800" anchor="ctr"/>
          <a:lstStyle/>
          <a:p>
            <a:pPr algn="l" defTabSz="457200">
              <a:defRPr sz="1800">
                <a:latin typeface="Calibri"/>
                <a:ea typeface="Calibri"/>
                <a:cs typeface="Calibri"/>
                <a:sym typeface="Calibri"/>
              </a:defRPr>
            </a:pPr>
          </a:p>
        </p:txBody>
      </p:sp>
      <p:sp>
        <p:nvSpPr>
          <p:cNvPr id="305" name="Shape 305"/>
          <p:cNvSpPr/>
          <p:nvPr/>
        </p:nvSpPr>
        <p:spPr>
          <a:xfrm>
            <a:off x="512336" y="3046428"/>
            <a:ext cx="2581741" cy="4329907"/>
          </a:xfrm>
          <a:prstGeom prst="roundRect">
            <a:avLst>
              <a:gd name="adj" fmla="val 12381"/>
            </a:avLst>
          </a:prstGeom>
          <a:blipFill>
            <a:blip r:embed="rId3"/>
            <a:stretch>
              <a:fillRect/>
            </a:stretch>
          </a:blipFill>
          <a:ln w="50800">
            <a:solidFill>
              <a:srgbClr val="054A86"/>
            </a:solidFill>
          </a:ln>
          <a:effectLst>
            <a:outerShdw sx="100000" sy="100000" kx="0" ky="0" algn="b" rotWithShape="0" blurRad="38100" dist="23000" dir="5400000">
              <a:srgbClr val="000000">
                <a:alpha val="35000"/>
              </a:srgbClr>
            </a:outerShdw>
          </a:effectLst>
        </p:spPr>
        <p:txBody>
          <a:bodyPr lIns="50800" tIns="50800" rIns="50800" bIns="50800" anchor="ctr"/>
          <a:lstStyle/>
          <a:p>
            <a:pPr algn="l" defTabSz="457200">
              <a:defRPr sz="1800">
                <a:latin typeface="Calibri"/>
                <a:ea typeface="Calibri"/>
                <a:cs typeface="Calibri"/>
                <a:sym typeface="Calibri"/>
              </a:defRPr>
            </a:pPr>
          </a:p>
        </p:txBody>
      </p:sp>
      <p:sp>
        <p:nvSpPr>
          <p:cNvPr id="306" name="Shape 306"/>
          <p:cNvSpPr/>
          <p:nvPr/>
        </p:nvSpPr>
        <p:spPr>
          <a:xfrm>
            <a:off x="4125455" y="2730639"/>
            <a:ext cx="5003412" cy="239268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nSpc>
                <a:spcPct val="120000"/>
              </a:lnSpc>
              <a:defRPr sz="1800">
                <a:solidFill>
                  <a:srgbClr val="424242"/>
                </a:solidFill>
                <a:latin typeface="+mn-lt"/>
                <a:ea typeface="+mn-ea"/>
                <a:cs typeface="+mn-cs"/>
                <a:sym typeface="Helvetica"/>
              </a:defRPr>
            </a:lvl1pPr>
          </a:lstStyle>
          <a:p>
            <a:pPr/>
            <a:r>
              <a:t>A piece of kit that is a minor annoyance at 10 am, may become a major problem at 3 am when humans have less capacity to deal with its nuances. Poor hardware adds to stress and workload. Reliable kit that works well, is safe, easy and intuitive to use, is key to top performance. </a:t>
            </a:r>
          </a:p>
        </p:txBody>
      </p:sp>
      <p:sp>
        <p:nvSpPr>
          <p:cNvPr id="307" name="Shape 307"/>
          <p:cNvSpPr/>
          <p:nvPr/>
        </p:nvSpPr>
        <p:spPr>
          <a:xfrm>
            <a:off x="4125455" y="5290758"/>
            <a:ext cx="5003413" cy="339852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nSpc>
                <a:spcPct val="120000"/>
              </a:lnSpc>
              <a:defRPr sz="1800">
                <a:solidFill>
                  <a:srgbClr val="424242"/>
                </a:solidFill>
                <a:latin typeface="+mn-lt"/>
                <a:ea typeface="+mn-ea"/>
                <a:cs typeface="+mn-cs"/>
                <a:sym typeface="Helvetica"/>
              </a:defRPr>
            </a:lvl1pPr>
          </a:lstStyle>
          <a:p>
            <a:pPr/>
            <a:r>
              <a:t>The contrast between hardware that is easy or difficult to use often arises during simulation.  Sometimes a pice of kit that seems simple when demonstrated over coffee by an expert becomes impossible when used within a stressful simulated situation.  How often do we learn about how to get better kit to do our job? Or get a chance to test new kit in a safe environment? Depending on simulation objectives, this could form a useful part of a debrief discussion. </a:t>
            </a:r>
          </a:p>
        </p:txBody>
      </p:sp>
      <p:sp>
        <p:nvSpPr>
          <p:cNvPr id="308" name="Shape 308"/>
          <p:cNvSpPr/>
          <p:nvPr/>
        </p:nvSpPr>
        <p:spPr>
          <a:xfrm>
            <a:off x="335709" y="2309378"/>
            <a:ext cx="12333382" cy="381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lnSpc>
                <a:spcPct val="120000"/>
              </a:lnSpc>
              <a:defRPr b="1" sz="1800">
                <a:solidFill>
                  <a:srgbClr val="424242"/>
                </a:solidFill>
                <a:latin typeface="+mn-lt"/>
                <a:ea typeface="+mn-ea"/>
                <a:cs typeface="+mn-cs"/>
                <a:sym typeface="Helvetica"/>
              </a:defRPr>
            </a:pPr>
            <a:r>
              <a:t>Hardware</a:t>
            </a:r>
            <a:r>
              <a:rPr b="0"/>
              <a:t> is any physical ‘thing’ that a person might use.  Tools, switches, buttons, furniture all fall into this category.</a:t>
            </a:r>
          </a:p>
        </p:txBody>
      </p:sp>
      <p:pic>
        <p:nvPicPr>
          <p:cNvPr id="309" name="image5.png" descr="HEDSup_logo_forSCREEN.png"/>
          <p:cNvPicPr>
            <a:picLocks noChangeAspect="1"/>
          </p:cNvPicPr>
          <p:nvPr/>
        </p:nvPicPr>
        <p:blipFill>
          <a:blip r:embed="rId4">
            <a:extLst/>
          </a:blip>
          <a:srcRect l="23256" t="36947" r="0" b="20994"/>
          <a:stretch>
            <a:fillRect/>
          </a:stretch>
        </p:blipFill>
        <p:spPr>
          <a:xfrm>
            <a:off x="9833872" y="7972386"/>
            <a:ext cx="3053644" cy="771369"/>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308"/>
                                        </p:tgtEl>
                                        <p:attrNameLst>
                                          <p:attrName>style.visibility</p:attrName>
                                        </p:attrNameLst>
                                      </p:cBhvr>
                                      <p:to>
                                        <p:strVal val="visible"/>
                                      </p:to>
                                    </p:set>
                                    <p:animEffect filter="dissolve" transition="in">
                                      <p:cBhvr>
                                        <p:cTn id="7" dur="499"/>
                                        <p:tgtEl>
                                          <p:spTgt spid="308"/>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306"/>
                                        </p:tgtEl>
                                        <p:attrNameLst>
                                          <p:attrName>style.visibility</p:attrName>
                                        </p:attrNameLst>
                                      </p:cBhvr>
                                      <p:to>
                                        <p:strVal val="visible"/>
                                      </p:to>
                                    </p:set>
                                    <p:animEffect filter="dissolve" transition="in">
                                      <p:cBhvr>
                                        <p:cTn id="12" dur="499"/>
                                        <p:tgtEl>
                                          <p:spTgt spid="306"/>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307"/>
                                        </p:tgtEl>
                                        <p:attrNameLst>
                                          <p:attrName>style.visibility</p:attrName>
                                        </p:attrNameLst>
                                      </p:cBhvr>
                                      <p:to>
                                        <p:strVal val="visible"/>
                                      </p:to>
                                    </p:set>
                                    <p:animEffect filter="dissolve" transition="in">
                                      <p:cBhvr>
                                        <p:cTn id="17" dur="499"/>
                                        <p:tgtEl>
                                          <p:spTgt spid="3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07" grpId="3"/>
      <p:bldP build="whole" bldLvl="1" animBg="1" rev="0" advAuto="0" spid="306" grpId="2"/>
      <p:bldP build="whole" bldLvl="1" animBg="1" rev="0" advAuto="0" spid="308" grpId="1"/>
    </p:bldLst>
  </p:timing>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1" name="Shape 311"/>
          <p:cNvSpPr/>
          <p:nvPr/>
        </p:nvSpPr>
        <p:spPr>
          <a:xfrm>
            <a:off x="285556" y="919365"/>
            <a:ext cx="3035296" cy="561847"/>
          </a:xfrm>
          <a:prstGeom prst="rect">
            <a:avLst/>
          </a:prstGeom>
          <a:ln w="12700">
            <a:miter lim="400000"/>
          </a:ln>
          <a:extLst>
            <a:ext uri="{C572A759-6A51-4108-AA02-DFA0A04FC94B}">
              <ma14:wrappingTextBoxFlag xmlns:ma14="http://schemas.microsoft.com/office/mac/drawingml/2011/main" val="1"/>
            </a:ext>
          </a:extLst>
        </p:spPr>
        <p:txBody>
          <a:bodyPr wrap="none" lIns="65022" tIns="65022" rIns="65022" bIns="65022">
            <a:spAutoFit/>
          </a:bodyPr>
          <a:lstStyle>
            <a:lvl1pPr algn="l" defTabSz="650240">
              <a:defRPr sz="2800">
                <a:solidFill>
                  <a:srgbClr val="AE326C"/>
                </a:solidFill>
                <a:latin typeface="+mn-lt"/>
                <a:ea typeface="+mn-ea"/>
                <a:cs typeface="+mn-cs"/>
                <a:sym typeface="Helvetica"/>
              </a:defRPr>
            </a:lvl1pPr>
          </a:lstStyle>
          <a:p>
            <a:pPr/>
            <a:r>
              <a:t>The SHELL model</a:t>
            </a:r>
          </a:p>
        </p:txBody>
      </p:sp>
      <p:sp>
        <p:nvSpPr>
          <p:cNvPr id="312" name="Shape 312"/>
          <p:cNvSpPr/>
          <p:nvPr/>
        </p:nvSpPr>
        <p:spPr>
          <a:xfrm>
            <a:off x="7554548" y="109287"/>
            <a:ext cx="5265748" cy="186944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lnSpc>
                <a:spcPct val="120000"/>
              </a:lnSpc>
              <a:defRPr sz="2000">
                <a:solidFill>
                  <a:srgbClr val="424242"/>
                </a:solidFill>
                <a:latin typeface="+mn-lt"/>
                <a:ea typeface="+mn-ea"/>
                <a:cs typeface="+mn-cs"/>
                <a:sym typeface="Helvetica"/>
              </a:defRPr>
            </a:pPr>
            <a:r>
              <a:t>S - software</a:t>
            </a:r>
          </a:p>
          <a:p>
            <a:pPr algn="l" defTabSz="457200">
              <a:lnSpc>
                <a:spcPct val="120000"/>
              </a:lnSpc>
              <a:defRPr sz="2000">
                <a:solidFill>
                  <a:srgbClr val="4D4E4C"/>
                </a:solidFill>
                <a:latin typeface="+mn-lt"/>
                <a:ea typeface="+mn-ea"/>
                <a:cs typeface="+mn-cs"/>
                <a:sym typeface="Helvetica"/>
              </a:defRPr>
            </a:pPr>
            <a:r>
              <a:t>H - hardware</a:t>
            </a:r>
          </a:p>
          <a:p>
            <a:pPr algn="l" defTabSz="457200">
              <a:lnSpc>
                <a:spcPct val="120000"/>
              </a:lnSpc>
              <a:defRPr b="1" i="1" sz="2000">
                <a:solidFill>
                  <a:srgbClr val="054A86"/>
                </a:solidFill>
                <a:latin typeface="+mn-lt"/>
                <a:ea typeface="+mn-ea"/>
                <a:cs typeface="+mn-cs"/>
                <a:sym typeface="Helvetica"/>
              </a:defRPr>
            </a:pPr>
            <a:r>
              <a:t>E - ENVIRONMENT</a:t>
            </a:r>
          </a:p>
          <a:p>
            <a:pPr algn="l" defTabSz="457200">
              <a:lnSpc>
                <a:spcPct val="120000"/>
              </a:lnSpc>
              <a:defRPr sz="2000">
                <a:solidFill>
                  <a:srgbClr val="424242"/>
                </a:solidFill>
                <a:latin typeface="+mn-lt"/>
                <a:ea typeface="+mn-ea"/>
                <a:cs typeface="+mn-cs"/>
                <a:sym typeface="Helvetica"/>
              </a:defRPr>
            </a:pPr>
            <a:r>
              <a:t>L - liveware</a:t>
            </a:r>
          </a:p>
          <a:p>
            <a:pPr algn="l" defTabSz="457200">
              <a:lnSpc>
                <a:spcPct val="120000"/>
              </a:lnSpc>
              <a:defRPr sz="2000">
                <a:solidFill>
                  <a:srgbClr val="424242"/>
                </a:solidFill>
                <a:latin typeface="+mn-lt"/>
                <a:ea typeface="+mn-ea"/>
                <a:cs typeface="+mn-cs"/>
                <a:sym typeface="Helvetica"/>
              </a:defRPr>
            </a:pPr>
            <a:r>
              <a:t>L - liveware (central liveware)</a:t>
            </a:r>
          </a:p>
        </p:txBody>
      </p:sp>
      <p:sp>
        <p:nvSpPr>
          <p:cNvPr id="313" name="Shape 313"/>
          <p:cNvSpPr/>
          <p:nvPr/>
        </p:nvSpPr>
        <p:spPr>
          <a:xfrm>
            <a:off x="335709" y="2291669"/>
            <a:ext cx="12333382" cy="71628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lnSpc>
                <a:spcPct val="120000"/>
              </a:lnSpc>
              <a:defRPr b="1" sz="1800">
                <a:solidFill>
                  <a:srgbClr val="424242"/>
                </a:solidFill>
                <a:latin typeface="+mn-lt"/>
                <a:ea typeface="+mn-ea"/>
                <a:cs typeface="+mn-cs"/>
                <a:sym typeface="Helvetica"/>
              </a:defRPr>
            </a:pPr>
            <a:r>
              <a:t>Environmental</a:t>
            </a:r>
            <a:r>
              <a:rPr b="0"/>
              <a:t> factors that can impact on human performance: temperature, light, noise, time of day, physical space / layout</a:t>
            </a:r>
          </a:p>
        </p:txBody>
      </p:sp>
      <p:sp>
        <p:nvSpPr>
          <p:cNvPr id="314" name="Shape 314"/>
          <p:cNvSpPr/>
          <p:nvPr/>
        </p:nvSpPr>
        <p:spPr>
          <a:xfrm>
            <a:off x="8177179" y="4224068"/>
            <a:ext cx="4564808" cy="2783206"/>
          </a:xfrm>
          <a:prstGeom prst="roundRect">
            <a:avLst>
              <a:gd name="adj" fmla="val 9502"/>
            </a:avLst>
          </a:prstGeom>
          <a:blipFill>
            <a:blip r:embed="rId2"/>
            <a:stretch>
              <a:fillRect/>
            </a:stretch>
          </a:blipFill>
          <a:ln w="50800">
            <a:solidFill>
              <a:srgbClr val="054A86"/>
            </a:solidFill>
          </a:ln>
          <a:effectLst>
            <a:outerShdw sx="100000" sy="100000" kx="0" ky="0" algn="b" rotWithShape="0" blurRad="38100" dist="23000" dir="5400000">
              <a:srgbClr val="000000">
                <a:alpha val="35000"/>
              </a:srgbClr>
            </a:outerShdw>
          </a:effectLst>
        </p:spPr>
        <p:txBody>
          <a:bodyPr lIns="50800" tIns="50800" rIns="50800" bIns="50800" anchor="ctr"/>
          <a:lstStyle/>
          <a:p>
            <a:pPr algn="l" defTabSz="457200">
              <a:defRPr sz="1800">
                <a:latin typeface="Calibri"/>
                <a:ea typeface="Calibri"/>
                <a:cs typeface="Calibri"/>
                <a:sym typeface="Calibri"/>
              </a:defRPr>
            </a:pPr>
          </a:p>
        </p:txBody>
      </p:sp>
      <p:sp>
        <p:nvSpPr>
          <p:cNvPr id="315" name="Shape 315"/>
          <p:cNvSpPr/>
          <p:nvPr/>
        </p:nvSpPr>
        <p:spPr>
          <a:xfrm>
            <a:off x="304739" y="3175905"/>
            <a:ext cx="2543627" cy="3070183"/>
          </a:xfrm>
          <a:prstGeom prst="roundRect">
            <a:avLst>
              <a:gd name="adj" fmla="val 12381"/>
            </a:avLst>
          </a:prstGeom>
          <a:blipFill>
            <a:blip r:embed="rId3"/>
            <a:stretch>
              <a:fillRect/>
            </a:stretch>
          </a:blipFill>
          <a:ln w="50800">
            <a:solidFill>
              <a:srgbClr val="054A86"/>
            </a:solidFill>
          </a:ln>
          <a:effectLst>
            <a:outerShdw sx="100000" sy="100000" kx="0" ky="0" algn="b" rotWithShape="0" blurRad="38100" dist="23000" dir="5400000">
              <a:srgbClr val="000000">
                <a:alpha val="35000"/>
              </a:srgbClr>
            </a:outerShdw>
          </a:effectLst>
        </p:spPr>
        <p:txBody>
          <a:bodyPr lIns="50800" tIns="50800" rIns="50800" bIns="50800" anchor="ctr"/>
          <a:lstStyle/>
          <a:p>
            <a:pPr algn="l" defTabSz="457200">
              <a:defRPr sz="1800">
                <a:latin typeface="Calibri"/>
                <a:ea typeface="Calibri"/>
                <a:cs typeface="Calibri"/>
                <a:sym typeface="Calibri"/>
              </a:defRPr>
            </a:pPr>
          </a:p>
        </p:txBody>
      </p:sp>
      <p:sp>
        <p:nvSpPr>
          <p:cNvPr id="316" name="Shape 316"/>
          <p:cNvSpPr/>
          <p:nvPr/>
        </p:nvSpPr>
        <p:spPr>
          <a:xfrm>
            <a:off x="3011066" y="3135118"/>
            <a:ext cx="5003413" cy="172212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nSpc>
                <a:spcPct val="120000"/>
              </a:lnSpc>
              <a:defRPr sz="1800">
                <a:solidFill>
                  <a:srgbClr val="424242"/>
                </a:solidFill>
                <a:latin typeface="+mn-lt"/>
                <a:ea typeface="+mn-ea"/>
                <a:cs typeface="+mn-cs"/>
                <a:sym typeface="Helvetica"/>
              </a:defRPr>
            </a:lvl1pPr>
          </a:lstStyle>
          <a:p>
            <a:pPr/>
            <a:r>
              <a:t>Non-optimal temperature can effect performance - how well do you concentrate in a warm or cold room?  Extremes lead to physiological consequences for staff and patients.</a:t>
            </a:r>
          </a:p>
        </p:txBody>
      </p:sp>
      <p:sp>
        <p:nvSpPr>
          <p:cNvPr id="317" name="Shape 317"/>
          <p:cNvSpPr/>
          <p:nvPr/>
        </p:nvSpPr>
        <p:spPr>
          <a:xfrm>
            <a:off x="3011066" y="6013629"/>
            <a:ext cx="5003413" cy="105156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nSpc>
                <a:spcPct val="120000"/>
              </a:lnSpc>
              <a:defRPr sz="1800">
                <a:solidFill>
                  <a:srgbClr val="424242"/>
                </a:solidFill>
                <a:latin typeface="+mn-lt"/>
                <a:ea typeface="+mn-ea"/>
                <a:cs typeface="+mn-cs"/>
                <a:sym typeface="Helvetica"/>
              </a:defRPr>
            </a:lvl1pPr>
          </a:lstStyle>
          <a:p>
            <a:pPr/>
            <a:r>
              <a:t>How does working in a dark room effect your ability to read and write, to communicate, or to stay alert?</a:t>
            </a:r>
          </a:p>
        </p:txBody>
      </p:sp>
      <p:pic>
        <p:nvPicPr>
          <p:cNvPr id="318" name="image5.png" descr="HEDSup_logo_forSCREEN.png"/>
          <p:cNvPicPr>
            <a:picLocks noChangeAspect="1"/>
          </p:cNvPicPr>
          <p:nvPr/>
        </p:nvPicPr>
        <p:blipFill>
          <a:blip r:embed="rId4">
            <a:extLst/>
          </a:blip>
          <a:srcRect l="23256" t="36947" r="0" b="20994"/>
          <a:stretch>
            <a:fillRect/>
          </a:stretch>
        </p:blipFill>
        <p:spPr>
          <a:xfrm>
            <a:off x="9833872" y="7972386"/>
            <a:ext cx="3053644" cy="771369"/>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313"/>
                                        </p:tgtEl>
                                        <p:attrNameLst>
                                          <p:attrName>style.visibility</p:attrName>
                                        </p:attrNameLst>
                                      </p:cBhvr>
                                      <p:to>
                                        <p:strVal val="visible"/>
                                      </p:to>
                                    </p:set>
                                    <p:animEffect filter="dissolve" transition="in">
                                      <p:cBhvr>
                                        <p:cTn id="7" dur="499"/>
                                        <p:tgtEl>
                                          <p:spTgt spid="313"/>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315"/>
                                        </p:tgtEl>
                                        <p:attrNameLst>
                                          <p:attrName>style.visibility</p:attrName>
                                        </p:attrNameLst>
                                      </p:cBhvr>
                                      <p:to>
                                        <p:strVal val="visible"/>
                                      </p:to>
                                    </p:set>
                                    <p:animEffect filter="dissolve" transition="in">
                                      <p:cBhvr>
                                        <p:cTn id="12" dur="499"/>
                                        <p:tgtEl>
                                          <p:spTgt spid="315"/>
                                        </p:tgtEl>
                                      </p:cBhvr>
                                    </p:animEffect>
                                  </p:childTnLst>
                                </p:cTn>
                              </p:par>
                            </p:childTnLst>
                          </p:cTn>
                        </p:par>
                        <p:par>
                          <p:cTn id="13" fill="hold">
                            <p:stCondLst>
                              <p:cond delay="499"/>
                            </p:stCondLst>
                            <p:childTnLst>
                              <p:par>
                                <p:cTn id="14" presetClass="entr" nodeType="afterEffect" presetID="9" grpId="3" fill="hold">
                                  <p:stCondLst>
                                    <p:cond delay="0"/>
                                  </p:stCondLst>
                                  <p:iterate type="el" backwards="0">
                                    <p:tmAbs val="0"/>
                                  </p:iterate>
                                  <p:childTnLst>
                                    <p:set>
                                      <p:cBhvr>
                                        <p:cTn id="15" fill="hold"/>
                                        <p:tgtEl>
                                          <p:spTgt spid="316"/>
                                        </p:tgtEl>
                                        <p:attrNameLst>
                                          <p:attrName>style.visibility</p:attrName>
                                        </p:attrNameLst>
                                      </p:cBhvr>
                                      <p:to>
                                        <p:strVal val="visible"/>
                                      </p:to>
                                    </p:set>
                                    <p:animEffect filter="dissolve" transition="in">
                                      <p:cBhvr>
                                        <p:cTn id="16" dur="499"/>
                                        <p:tgtEl>
                                          <p:spTgt spid="316"/>
                                        </p:tgtEl>
                                      </p:cBhvr>
                                    </p:animEffect>
                                  </p:childTnLst>
                                </p:cTn>
                              </p:par>
                            </p:childTnLst>
                          </p:cTn>
                        </p:par>
                      </p:childTnLst>
                    </p:cTn>
                  </p:par>
                  <p:par>
                    <p:cTn id="17" fill="hold">
                      <p:stCondLst>
                        <p:cond delay="indefinite"/>
                      </p:stCondLst>
                      <p:childTnLst>
                        <p:par>
                          <p:cTn id="18" fill="hold">
                            <p:stCondLst>
                              <p:cond delay="0"/>
                            </p:stCondLst>
                            <p:childTnLst>
                              <p:par>
                                <p:cTn id="19" presetClass="entr" nodeType="clickEffect" presetID="9" grpId="4" fill="hold">
                                  <p:stCondLst>
                                    <p:cond delay="0"/>
                                  </p:stCondLst>
                                  <p:iterate type="el" backwards="0">
                                    <p:tmAbs val="0"/>
                                  </p:iterate>
                                  <p:childTnLst>
                                    <p:set>
                                      <p:cBhvr>
                                        <p:cTn id="20" fill="hold"/>
                                        <p:tgtEl>
                                          <p:spTgt spid="317"/>
                                        </p:tgtEl>
                                        <p:attrNameLst>
                                          <p:attrName>style.visibility</p:attrName>
                                        </p:attrNameLst>
                                      </p:cBhvr>
                                      <p:to>
                                        <p:strVal val="visible"/>
                                      </p:to>
                                    </p:set>
                                    <p:animEffect filter="dissolve" transition="in">
                                      <p:cBhvr>
                                        <p:cTn id="21" dur="499"/>
                                        <p:tgtEl>
                                          <p:spTgt spid="317"/>
                                        </p:tgtEl>
                                      </p:cBhvr>
                                    </p:animEffect>
                                  </p:childTnLst>
                                </p:cTn>
                              </p:par>
                            </p:childTnLst>
                          </p:cTn>
                        </p:par>
                        <p:par>
                          <p:cTn id="22" fill="hold">
                            <p:stCondLst>
                              <p:cond delay="499"/>
                            </p:stCondLst>
                            <p:childTnLst>
                              <p:par>
                                <p:cTn id="23" presetClass="entr" nodeType="afterEffect" presetID="9" grpId="5" fill="hold">
                                  <p:stCondLst>
                                    <p:cond delay="0"/>
                                  </p:stCondLst>
                                  <p:iterate type="el" backwards="0">
                                    <p:tmAbs val="0"/>
                                  </p:iterate>
                                  <p:childTnLst>
                                    <p:set>
                                      <p:cBhvr>
                                        <p:cTn id="24" fill="hold"/>
                                        <p:tgtEl>
                                          <p:spTgt spid="314"/>
                                        </p:tgtEl>
                                        <p:attrNameLst>
                                          <p:attrName>style.visibility</p:attrName>
                                        </p:attrNameLst>
                                      </p:cBhvr>
                                      <p:to>
                                        <p:strVal val="visible"/>
                                      </p:to>
                                    </p:set>
                                    <p:animEffect filter="dissolve" transition="in">
                                      <p:cBhvr>
                                        <p:cTn id="25" dur="499"/>
                                        <p:tgtEl>
                                          <p:spTgt spid="3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16" grpId="3"/>
      <p:bldP build="whole" bldLvl="1" animBg="1" rev="0" advAuto="0" spid="317" grpId="4"/>
      <p:bldP build="whole" bldLvl="1" animBg="1" rev="0" advAuto="0" spid="314" grpId="5"/>
      <p:bldP build="whole" bldLvl="1" animBg="1" rev="0" advAuto="0" spid="313" grpId="1"/>
      <p:bldP build="whole" bldLvl="1" animBg="1" rev="0" advAuto="0" spid="315" grpId="2"/>
    </p:bldLst>
  </p:timing>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0" name="Shape 320"/>
          <p:cNvSpPr/>
          <p:nvPr/>
        </p:nvSpPr>
        <p:spPr>
          <a:xfrm>
            <a:off x="285556" y="919365"/>
            <a:ext cx="3035296" cy="561847"/>
          </a:xfrm>
          <a:prstGeom prst="rect">
            <a:avLst/>
          </a:prstGeom>
          <a:ln w="12700">
            <a:miter lim="400000"/>
          </a:ln>
          <a:extLst>
            <a:ext uri="{C572A759-6A51-4108-AA02-DFA0A04FC94B}">
              <ma14:wrappingTextBoxFlag xmlns:ma14="http://schemas.microsoft.com/office/mac/drawingml/2011/main" val="1"/>
            </a:ext>
          </a:extLst>
        </p:spPr>
        <p:txBody>
          <a:bodyPr wrap="none" lIns="65022" tIns="65022" rIns="65022" bIns="65022">
            <a:spAutoFit/>
          </a:bodyPr>
          <a:lstStyle>
            <a:lvl1pPr algn="l" defTabSz="650240">
              <a:defRPr sz="2800">
                <a:solidFill>
                  <a:srgbClr val="AE326C"/>
                </a:solidFill>
                <a:latin typeface="+mn-lt"/>
                <a:ea typeface="+mn-ea"/>
                <a:cs typeface="+mn-cs"/>
                <a:sym typeface="Helvetica"/>
              </a:defRPr>
            </a:lvl1pPr>
          </a:lstStyle>
          <a:p>
            <a:pPr/>
            <a:r>
              <a:t>The SHELL model</a:t>
            </a:r>
          </a:p>
        </p:txBody>
      </p:sp>
      <p:sp>
        <p:nvSpPr>
          <p:cNvPr id="321" name="Shape 321"/>
          <p:cNvSpPr/>
          <p:nvPr/>
        </p:nvSpPr>
        <p:spPr>
          <a:xfrm>
            <a:off x="7554548" y="109287"/>
            <a:ext cx="5265748" cy="186944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lnSpc>
                <a:spcPct val="120000"/>
              </a:lnSpc>
              <a:defRPr sz="2000">
                <a:solidFill>
                  <a:srgbClr val="424242"/>
                </a:solidFill>
                <a:latin typeface="+mn-lt"/>
                <a:ea typeface="+mn-ea"/>
                <a:cs typeface="+mn-cs"/>
                <a:sym typeface="Helvetica"/>
              </a:defRPr>
            </a:pPr>
            <a:r>
              <a:t>S - software</a:t>
            </a:r>
          </a:p>
          <a:p>
            <a:pPr algn="l" defTabSz="457200">
              <a:lnSpc>
                <a:spcPct val="120000"/>
              </a:lnSpc>
              <a:defRPr sz="2000">
                <a:solidFill>
                  <a:srgbClr val="4D4E4C"/>
                </a:solidFill>
                <a:latin typeface="+mn-lt"/>
                <a:ea typeface="+mn-ea"/>
                <a:cs typeface="+mn-cs"/>
                <a:sym typeface="Helvetica"/>
              </a:defRPr>
            </a:pPr>
            <a:r>
              <a:t>H - hardware</a:t>
            </a:r>
          </a:p>
          <a:p>
            <a:pPr algn="l" defTabSz="457200">
              <a:lnSpc>
                <a:spcPct val="120000"/>
              </a:lnSpc>
              <a:defRPr b="1" i="1" sz="2000">
                <a:solidFill>
                  <a:srgbClr val="054A86"/>
                </a:solidFill>
                <a:latin typeface="+mn-lt"/>
                <a:ea typeface="+mn-ea"/>
                <a:cs typeface="+mn-cs"/>
                <a:sym typeface="Helvetica"/>
              </a:defRPr>
            </a:pPr>
            <a:r>
              <a:t>E - ENVIRONMENT</a:t>
            </a:r>
          </a:p>
          <a:p>
            <a:pPr algn="l" defTabSz="457200">
              <a:lnSpc>
                <a:spcPct val="120000"/>
              </a:lnSpc>
              <a:defRPr sz="2000">
                <a:solidFill>
                  <a:srgbClr val="424242"/>
                </a:solidFill>
                <a:latin typeface="+mn-lt"/>
                <a:ea typeface="+mn-ea"/>
                <a:cs typeface="+mn-cs"/>
                <a:sym typeface="Helvetica"/>
              </a:defRPr>
            </a:pPr>
            <a:r>
              <a:t>L - liveware</a:t>
            </a:r>
          </a:p>
          <a:p>
            <a:pPr algn="l" defTabSz="457200">
              <a:lnSpc>
                <a:spcPct val="120000"/>
              </a:lnSpc>
              <a:defRPr sz="2000">
                <a:solidFill>
                  <a:srgbClr val="424242"/>
                </a:solidFill>
                <a:latin typeface="+mn-lt"/>
                <a:ea typeface="+mn-ea"/>
                <a:cs typeface="+mn-cs"/>
                <a:sym typeface="Helvetica"/>
              </a:defRPr>
            </a:pPr>
            <a:r>
              <a:t>L - liveware (central liveware)</a:t>
            </a:r>
          </a:p>
        </p:txBody>
      </p:sp>
      <p:sp>
        <p:nvSpPr>
          <p:cNvPr id="322" name="Shape 322"/>
          <p:cNvSpPr/>
          <p:nvPr/>
        </p:nvSpPr>
        <p:spPr>
          <a:xfrm>
            <a:off x="397005" y="6090720"/>
            <a:ext cx="4328377" cy="2390607"/>
          </a:xfrm>
          <a:prstGeom prst="roundRect">
            <a:avLst>
              <a:gd name="adj" fmla="val 8730"/>
            </a:avLst>
          </a:prstGeom>
          <a:blipFill>
            <a:blip r:embed="rId2"/>
            <a:stretch>
              <a:fillRect/>
            </a:stretch>
          </a:blipFill>
          <a:ln w="50800">
            <a:solidFill>
              <a:srgbClr val="054A86"/>
            </a:solidFill>
          </a:ln>
          <a:effectLst>
            <a:outerShdw sx="100000" sy="100000" kx="0" ky="0" algn="b" rotWithShape="0" blurRad="38100" dist="23000" dir="5400000">
              <a:srgbClr val="000000">
                <a:alpha val="35000"/>
              </a:srgbClr>
            </a:outerShdw>
          </a:effectLst>
        </p:spPr>
        <p:txBody>
          <a:bodyPr lIns="50800" tIns="50800" rIns="50800" bIns="50800" anchor="ctr"/>
          <a:lstStyle/>
          <a:p>
            <a:pPr algn="l" defTabSz="457200">
              <a:defRPr sz="1800">
                <a:latin typeface="Calibri"/>
                <a:ea typeface="Calibri"/>
                <a:cs typeface="Calibri"/>
                <a:sym typeface="Calibri"/>
              </a:defRPr>
            </a:pPr>
          </a:p>
        </p:txBody>
      </p:sp>
      <p:sp>
        <p:nvSpPr>
          <p:cNvPr id="323" name="Shape 323"/>
          <p:cNvSpPr/>
          <p:nvPr/>
        </p:nvSpPr>
        <p:spPr>
          <a:xfrm>
            <a:off x="397005" y="3346289"/>
            <a:ext cx="4328377" cy="2343640"/>
          </a:xfrm>
          <a:prstGeom prst="roundRect">
            <a:avLst>
              <a:gd name="adj" fmla="val 13438"/>
            </a:avLst>
          </a:prstGeom>
          <a:blipFill>
            <a:blip r:embed="rId3"/>
            <a:stretch>
              <a:fillRect/>
            </a:stretch>
          </a:blipFill>
          <a:ln w="50800">
            <a:solidFill>
              <a:srgbClr val="054A86"/>
            </a:solidFill>
          </a:ln>
          <a:effectLst>
            <a:outerShdw sx="100000" sy="100000" kx="0" ky="0" algn="b" rotWithShape="0" blurRad="38100" dist="23000" dir="5400000">
              <a:srgbClr val="000000">
                <a:alpha val="35000"/>
              </a:srgbClr>
            </a:outerShdw>
          </a:effectLst>
        </p:spPr>
        <p:txBody>
          <a:bodyPr lIns="50800" tIns="50800" rIns="50800" bIns="50800" anchor="ctr"/>
          <a:lstStyle/>
          <a:p>
            <a:pPr algn="l" defTabSz="457200">
              <a:defRPr sz="1800">
                <a:latin typeface="Calibri"/>
                <a:ea typeface="Calibri"/>
                <a:cs typeface="Calibri"/>
                <a:sym typeface="Calibri"/>
              </a:defRPr>
            </a:pPr>
          </a:p>
        </p:txBody>
      </p:sp>
      <p:sp>
        <p:nvSpPr>
          <p:cNvPr id="324" name="Shape 324"/>
          <p:cNvSpPr/>
          <p:nvPr/>
        </p:nvSpPr>
        <p:spPr>
          <a:xfrm>
            <a:off x="4856367" y="3320889"/>
            <a:ext cx="4503974" cy="138684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nSpc>
                <a:spcPct val="120000"/>
              </a:lnSpc>
              <a:defRPr sz="1800">
                <a:solidFill>
                  <a:srgbClr val="424242"/>
                </a:solidFill>
                <a:latin typeface="+mn-lt"/>
                <a:ea typeface="+mn-ea"/>
                <a:cs typeface="+mn-cs"/>
                <a:sym typeface="Helvetica"/>
              </a:defRPr>
            </a:lvl1pPr>
          </a:lstStyle>
          <a:p>
            <a:pPr/>
            <a:r>
              <a:t>The physical layout of our workspace is critical to performance.  Are there clear lines of sight? It it easy to reach what you need?</a:t>
            </a:r>
          </a:p>
        </p:txBody>
      </p:sp>
      <p:sp>
        <p:nvSpPr>
          <p:cNvPr id="325" name="Shape 325"/>
          <p:cNvSpPr/>
          <p:nvPr/>
        </p:nvSpPr>
        <p:spPr>
          <a:xfrm>
            <a:off x="4856367" y="6049893"/>
            <a:ext cx="4503974" cy="105156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nSpc>
                <a:spcPct val="120000"/>
              </a:lnSpc>
              <a:defRPr sz="1800">
                <a:solidFill>
                  <a:srgbClr val="424242"/>
                </a:solidFill>
                <a:latin typeface="+mn-lt"/>
                <a:ea typeface="+mn-ea"/>
                <a:cs typeface="+mn-cs"/>
                <a:sym typeface="Helvetica"/>
              </a:defRPr>
            </a:lvl1pPr>
          </a:lstStyle>
          <a:p>
            <a:pPr/>
            <a:r>
              <a:t>Do you ever work in a noisy environment? What effect does that have on concentration and communication?</a:t>
            </a:r>
          </a:p>
        </p:txBody>
      </p:sp>
      <p:sp>
        <p:nvSpPr>
          <p:cNvPr id="326" name="Shape 326"/>
          <p:cNvSpPr/>
          <p:nvPr/>
        </p:nvSpPr>
        <p:spPr>
          <a:xfrm>
            <a:off x="335709" y="2291669"/>
            <a:ext cx="12333382" cy="71628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lnSpc>
                <a:spcPct val="120000"/>
              </a:lnSpc>
              <a:defRPr b="1" sz="1800">
                <a:solidFill>
                  <a:srgbClr val="424242"/>
                </a:solidFill>
                <a:latin typeface="+mn-lt"/>
                <a:ea typeface="+mn-ea"/>
                <a:cs typeface="+mn-cs"/>
                <a:sym typeface="Helvetica"/>
              </a:defRPr>
            </a:pPr>
            <a:r>
              <a:t>Environmental</a:t>
            </a:r>
            <a:r>
              <a:rPr b="0"/>
              <a:t> factors that can impact on human performance: temperature, light, noise, time of day, physical space / layout</a:t>
            </a:r>
          </a:p>
        </p:txBody>
      </p:sp>
      <p:pic>
        <p:nvPicPr>
          <p:cNvPr id="327" name="image5.png" descr="HEDSup_logo_forSCREEN.png"/>
          <p:cNvPicPr>
            <a:picLocks noChangeAspect="1"/>
          </p:cNvPicPr>
          <p:nvPr/>
        </p:nvPicPr>
        <p:blipFill>
          <a:blip r:embed="rId4">
            <a:extLst/>
          </a:blip>
          <a:srcRect l="23256" t="36947" r="0" b="20994"/>
          <a:stretch>
            <a:fillRect/>
          </a:stretch>
        </p:blipFill>
        <p:spPr>
          <a:xfrm>
            <a:off x="9833872" y="7972386"/>
            <a:ext cx="3053644" cy="771369"/>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323"/>
                                        </p:tgtEl>
                                        <p:attrNameLst>
                                          <p:attrName>style.visibility</p:attrName>
                                        </p:attrNameLst>
                                      </p:cBhvr>
                                      <p:to>
                                        <p:strVal val="visible"/>
                                      </p:to>
                                    </p:set>
                                    <p:animEffect filter="dissolve" transition="in">
                                      <p:cBhvr>
                                        <p:cTn id="7" dur="499"/>
                                        <p:tgtEl>
                                          <p:spTgt spid="323"/>
                                        </p:tgtEl>
                                      </p:cBhvr>
                                    </p:animEffect>
                                  </p:childTnLst>
                                </p:cTn>
                              </p:par>
                            </p:childTnLst>
                          </p:cTn>
                        </p:par>
                        <p:par>
                          <p:cTn id="8" fill="hold">
                            <p:stCondLst>
                              <p:cond delay="499"/>
                            </p:stCondLst>
                            <p:childTnLst>
                              <p:par>
                                <p:cTn id="9" presetClass="entr" nodeType="afterEffect" presetID="9" grpId="2" fill="hold">
                                  <p:stCondLst>
                                    <p:cond delay="0"/>
                                  </p:stCondLst>
                                  <p:iterate type="el" backwards="0">
                                    <p:tmAbs val="0"/>
                                  </p:iterate>
                                  <p:childTnLst>
                                    <p:set>
                                      <p:cBhvr>
                                        <p:cTn id="10" fill="hold"/>
                                        <p:tgtEl>
                                          <p:spTgt spid="324"/>
                                        </p:tgtEl>
                                        <p:attrNameLst>
                                          <p:attrName>style.visibility</p:attrName>
                                        </p:attrNameLst>
                                      </p:cBhvr>
                                      <p:to>
                                        <p:strVal val="visible"/>
                                      </p:to>
                                    </p:set>
                                    <p:animEffect filter="dissolve" transition="in">
                                      <p:cBhvr>
                                        <p:cTn id="11" dur="499"/>
                                        <p:tgtEl>
                                          <p:spTgt spid="324"/>
                                        </p:tgtEl>
                                      </p:cBhvr>
                                    </p:animEffect>
                                  </p:childTnLst>
                                </p:cTn>
                              </p:par>
                            </p:childTnLst>
                          </p:cTn>
                        </p:par>
                      </p:childTnLst>
                    </p:cTn>
                  </p:par>
                  <p:par>
                    <p:cTn id="12" fill="hold">
                      <p:stCondLst>
                        <p:cond delay="indefinite"/>
                      </p:stCondLst>
                      <p:childTnLst>
                        <p:par>
                          <p:cTn id="13" fill="hold">
                            <p:stCondLst>
                              <p:cond delay="0"/>
                            </p:stCondLst>
                            <p:childTnLst>
                              <p:par>
                                <p:cTn id="14" presetClass="entr" nodeType="clickEffect" presetID="9" grpId="3" fill="hold">
                                  <p:stCondLst>
                                    <p:cond delay="0"/>
                                  </p:stCondLst>
                                  <p:iterate type="el" backwards="0">
                                    <p:tmAbs val="0"/>
                                  </p:iterate>
                                  <p:childTnLst>
                                    <p:set>
                                      <p:cBhvr>
                                        <p:cTn id="15" fill="hold"/>
                                        <p:tgtEl>
                                          <p:spTgt spid="322"/>
                                        </p:tgtEl>
                                        <p:attrNameLst>
                                          <p:attrName>style.visibility</p:attrName>
                                        </p:attrNameLst>
                                      </p:cBhvr>
                                      <p:to>
                                        <p:strVal val="visible"/>
                                      </p:to>
                                    </p:set>
                                    <p:animEffect filter="dissolve" transition="in">
                                      <p:cBhvr>
                                        <p:cTn id="16" dur="499"/>
                                        <p:tgtEl>
                                          <p:spTgt spid="322"/>
                                        </p:tgtEl>
                                      </p:cBhvr>
                                    </p:animEffect>
                                  </p:childTnLst>
                                </p:cTn>
                              </p:par>
                            </p:childTnLst>
                          </p:cTn>
                        </p:par>
                        <p:par>
                          <p:cTn id="17" fill="hold">
                            <p:stCondLst>
                              <p:cond delay="499"/>
                            </p:stCondLst>
                            <p:childTnLst>
                              <p:par>
                                <p:cTn id="18" presetClass="entr" nodeType="afterEffect" presetID="9" grpId="4" fill="hold">
                                  <p:stCondLst>
                                    <p:cond delay="0"/>
                                  </p:stCondLst>
                                  <p:iterate type="el" backwards="0">
                                    <p:tmAbs val="0"/>
                                  </p:iterate>
                                  <p:childTnLst>
                                    <p:set>
                                      <p:cBhvr>
                                        <p:cTn id="19" fill="hold"/>
                                        <p:tgtEl>
                                          <p:spTgt spid="325"/>
                                        </p:tgtEl>
                                        <p:attrNameLst>
                                          <p:attrName>style.visibility</p:attrName>
                                        </p:attrNameLst>
                                      </p:cBhvr>
                                      <p:to>
                                        <p:strVal val="visible"/>
                                      </p:to>
                                    </p:set>
                                    <p:animEffect filter="dissolve" transition="in">
                                      <p:cBhvr>
                                        <p:cTn id="20" dur="499"/>
                                        <p:tgtEl>
                                          <p:spTgt spid="3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25" grpId="4"/>
      <p:bldP build="whole" bldLvl="1" animBg="1" rev="0" advAuto="0" spid="323" grpId="1"/>
      <p:bldP build="whole" bldLvl="1" animBg="1" rev="0" advAuto="0" spid="324" grpId="2"/>
      <p:bldP build="whole" bldLvl="1" animBg="1" rev="0" advAuto="0" spid="322" grpId="3"/>
    </p:bldLst>
  </p:timing>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9" name="Shape 329"/>
          <p:cNvSpPr/>
          <p:nvPr/>
        </p:nvSpPr>
        <p:spPr>
          <a:xfrm>
            <a:off x="285556" y="919365"/>
            <a:ext cx="3035296" cy="561847"/>
          </a:xfrm>
          <a:prstGeom prst="rect">
            <a:avLst/>
          </a:prstGeom>
          <a:ln w="12700">
            <a:miter lim="400000"/>
          </a:ln>
          <a:extLst>
            <a:ext uri="{C572A759-6A51-4108-AA02-DFA0A04FC94B}">
              <ma14:wrappingTextBoxFlag xmlns:ma14="http://schemas.microsoft.com/office/mac/drawingml/2011/main" val="1"/>
            </a:ext>
          </a:extLst>
        </p:spPr>
        <p:txBody>
          <a:bodyPr wrap="none" lIns="65022" tIns="65022" rIns="65022" bIns="65022">
            <a:spAutoFit/>
          </a:bodyPr>
          <a:lstStyle>
            <a:lvl1pPr algn="l" defTabSz="650240">
              <a:defRPr sz="2800">
                <a:solidFill>
                  <a:srgbClr val="AE326C"/>
                </a:solidFill>
                <a:latin typeface="+mn-lt"/>
                <a:ea typeface="+mn-ea"/>
                <a:cs typeface="+mn-cs"/>
                <a:sym typeface="Helvetica"/>
              </a:defRPr>
            </a:lvl1pPr>
          </a:lstStyle>
          <a:p>
            <a:pPr/>
            <a:r>
              <a:t>The SHELL model</a:t>
            </a:r>
          </a:p>
        </p:txBody>
      </p:sp>
      <p:sp>
        <p:nvSpPr>
          <p:cNvPr id="330" name="Shape 330"/>
          <p:cNvSpPr/>
          <p:nvPr/>
        </p:nvSpPr>
        <p:spPr>
          <a:xfrm>
            <a:off x="7554548" y="109287"/>
            <a:ext cx="5265748" cy="186944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lnSpc>
                <a:spcPct val="120000"/>
              </a:lnSpc>
              <a:defRPr sz="2000">
                <a:solidFill>
                  <a:srgbClr val="424242"/>
                </a:solidFill>
                <a:latin typeface="+mn-lt"/>
                <a:ea typeface="+mn-ea"/>
                <a:cs typeface="+mn-cs"/>
                <a:sym typeface="Helvetica"/>
              </a:defRPr>
            </a:pPr>
            <a:r>
              <a:t>S - software</a:t>
            </a:r>
          </a:p>
          <a:p>
            <a:pPr algn="l" defTabSz="457200">
              <a:lnSpc>
                <a:spcPct val="120000"/>
              </a:lnSpc>
              <a:defRPr sz="2000">
                <a:solidFill>
                  <a:srgbClr val="4D4E4C"/>
                </a:solidFill>
                <a:latin typeface="+mn-lt"/>
                <a:ea typeface="+mn-ea"/>
                <a:cs typeface="+mn-cs"/>
                <a:sym typeface="Helvetica"/>
              </a:defRPr>
            </a:pPr>
            <a:r>
              <a:t>H - hardware</a:t>
            </a:r>
          </a:p>
          <a:p>
            <a:pPr algn="l" defTabSz="457200">
              <a:lnSpc>
                <a:spcPct val="120000"/>
              </a:lnSpc>
              <a:defRPr b="1" i="1" sz="2000">
                <a:solidFill>
                  <a:srgbClr val="054A86"/>
                </a:solidFill>
                <a:latin typeface="+mn-lt"/>
                <a:ea typeface="+mn-ea"/>
                <a:cs typeface="+mn-cs"/>
                <a:sym typeface="Helvetica"/>
              </a:defRPr>
            </a:pPr>
            <a:r>
              <a:t>E - ENVIRONMENT</a:t>
            </a:r>
          </a:p>
          <a:p>
            <a:pPr algn="l" defTabSz="457200">
              <a:lnSpc>
                <a:spcPct val="120000"/>
              </a:lnSpc>
              <a:defRPr sz="2000">
                <a:solidFill>
                  <a:srgbClr val="424242"/>
                </a:solidFill>
                <a:latin typeface="+mn-lt"/>
                <a:ea typeface="+mn-ea"/>
                <a:cs typeface="+mn-cs"/>
                <a:sym typeface="Helvetica"/>
              </a:defRPr>
            </a:pPr>
            <a:r>
              <a:t>L - liveware</a:t>
            </a:r>
          </a:p>
          <a:p>
            <a:pPr algn="l" defTabSz="457200">
              <a:lnSpc>
                <a:spcPct val="120000"/>
              </a:lnSpc>
              <a:defRPr sz="2000">
                <a:solidFill>
                  <a:srgbClr val="424242"/>
                </a:solidFill>
                <a:latin typeface="+mn-lt"/>
                <a:ea typeface="+mn-ea"/>
                <a:cs typeface="+mn-cs"/>
                <a:sym typeface="Helvetica"/>
              </a:defRPr>
            </a:pPr>
            <a:r>
              <a:t>L - liveware (central liveware)</a:t>
            </a:r>
          </a:p>
        </p:txBody>
      </p:sp>
      <p:sp>
        <p:nvSpPr>
          <p:cNvPr id="331" name="Shape 331"/>
          <p:cNvSpPr/>
          <p:nvPr/>
        </p:nvSpPr>
        <p:spPr>
          <a:xfrm>
            <a:off x="420071" y="3405899"/>
            <a:ext cx="4328379" cy="2284031"/>
          </a:xfrm>
          <a:prstGeom prst="roundRect">
            <a:avLst>
              <a:gd name="adj" fmla="val 13788"/>
            </a:avLst>
          </a:prstGeom>
          <a:blipFill>
            <a:blip r:embed="rId2"/>
            <a:stretch>
              <a:fillRect/>
            </a:stretch>
          </a:blipFill>
          <a:ln w="50800">
            <a:solidFill>
              <a:srgbClr val="054A86"/>
            </a:solidFill>
          </a:ln>
          <a:effectLst>
            <a:outerShdw sx="100000" sy="100000" kx="0" ky="0" algn="b" rotWithShape="0" blurRad="38100" dist="23000" dir="5400000">
              <a:srgbClr val="000000">
                <a:alpha val="35000"/>
              </a:srgbClr>
            </a:outerShdw>
          </a:effectLst>
        </p:spPr>
        <p:txBody>
          <a:bodyPr lIns="50800" tIns="50800" rIns="50800" bIns="50800" anchor="ctr"/>
          <a:lstStyle/>
          <a:p>
            <a:pPr algn="l" defTabSz="457200">
              <a:defRPr sz="1800">
                <a:latin typeface="Calibri"/>
                <a:ea typeface="Calibri"/>
                <a:cs typeface="Calibri"/>
                <a:sym typeface="Calibri"/>
              </a:defRPr>
            </a:pPr>
          </a:p>
        </p:txBody>
      </p:sp>
      <p:sp>
        <p:nvSpPr>
          <p:cNvPr id="332" name="Shape 332"/>
          <p:cNvSpPr/>
          <p:nvPr/>
        </p:nvSpPr>
        <p:spPr>
          <a:xfrm>
            <a:off x="5179295" y="3494880"/>
            <a:ext cx="4503973" cy="138684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nSpc>
                <a:spcPct val="120000"/>
              </a:lnSpc>
              <a:defRPr sz="1800">
                <a:solidFill>
                  <a:srgbClr val="424242"/>
                </a:solidFill>
                <a:latin typeface="+mn-lt"/>
                <a:ea typeface="+mn-ea"/>
                <a:cs typeface="+mn-cs"/>
                <a:sym typeface="Helvetica"/>
              </a:defRPr>
            </a:lvl1pPr>
          </a:lstStyle>
          <a:p>
            <a:pPr/>
            <a:r>
              <a:t>Very few of us like to work nights, and with good reason. Normal physiological changes mean our physical and mental capacity is reduced at night. </a:t>
            </a:r>
          </a:p>
        </p:txBody>
      </p:sp>
      <p:sp>
        <p:nvSpPr>
          <p:cNvPr id="333" name="Shape 333"/>
          <p:cNvSpPr/>
          <p:nvPr/>
        </p:nvSpPr>
        <p:spPr>
          <a:xfrm>
            <a:off x="335382" y="6397874"/>
            <a:ext cx="8048246" cy="172212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nSpc>
                <a:spcPct val="120000"/>
              </a:lnSpc>
              <a:defRPr sz="1800">
                <a:solidFill>
                  <a:srgbClr val="424242"/>
                </a:solidFill>
                <a:latin typeface="+mn-lt"/>
                <a:ea typeface="+mn-ea"/>
                <a:cs typeface="+mn-cs"/>
                <a:sym typeface="Helvetica"/>
              </a:defRPr>
            </a:lvl1pPr>
          </a:lstStyle>
          <a:p>
            <a:pPr/>
            <a:r>
              <a:t>Daytime sleep is difficult, changing from night to day shifts can be disorientating. Mistakes are more likely when working at night.  Sleep deprivation can have a similar effect on performance to alcohol consumption.  Minimising and mitigating these effects is key in the 24 hour healthcare environment</a:t>
            </a:r>
          </a:p>
        </p:txBody>
      </p:sp>
      <p:sp>
        <p:nvSpPr>
          <p:cNvPr id="334" name="Shape 334"/>
          <p:cNvSpPr/>
          <p:nvPr/>
        </p:nvSpPr>
        <p:spPr>
          <a:xfrm>
            <a:off x="335709" y="2291669"/>
            <a:ext cx="12333382" cy="71628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lnSpc>
                <a:spcPct val="120000"/>
              </a:lnSpc>
              <a:defRPr b="1" sz="1800">
                <a:solidFill>
                  <a:srgbClr val="424242"/>
                </a:solidFill>
                <a:latin typeface="+mn-lt"/>
                <a:ea typeface="+mn-ea"/>
                <a:cs typeface="+mn-cs"/>
                <a:sym typeface="Helvetica"/>
              </a:defRPr>
            </a:pPr>
            <a:r>
              <a:t>Environmental</a:t>
            </a:r>
            <a:r>
              <a:rPr b="0"/>
              <a:t> factors that can impact on human performance: temperature, light, noise, time of day, physical space / layout</a:t>
            </a:r>
          </a:p>
        </p:txBody>
      </p:sp>
      <p:pic>
        <p:nvPicPr>
          <p:cNvPr id="335" name="image5.png" descr="HEDSup_logo_forSCREEN.png"/>
          <p:cNvPicPr>
            <a:picLocks noChangeAspect="1"/>
          </p:cNvPicPr>
          <p:nvPr/>
        </p:nvPicPr>
        <p:blipFill>
          <a:blip r:embed="rId3">
            <a:extLst/>
          </a:blip>
          <a:srcRect l="23256" t="36947" r="0" b="20994"/>
          <a:stretch>
            <a:fillRect/>
          </a:stretch>
        </p:blipFill>
        <p:spPr>
          <a:xfrm>
            <a:off x="9833872" y="7972386"/>
            <a:ext cx="3053644" cy="771369"/>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331"/>
                                        </p:tgtEl>
                                        <p:attrNameLst>
                                          <p:attrName>style.visibility</p:attrName>
                                        </p:attrNameLst>
                                      </p:cBhvr>
                                      <p:to>
                                        <p:strVal val="visible"/>
                                      </p:to>
                                    </p:set>
                                    <p:animEffect filter="dissolve" transition="in">
                                      <p:cBhvr>
                                        <p:cTn id="7" dur="499"/>
                                        <p:tgtEl>
                                          <p:spTgt spid="331"/>
                                        </p:tgtEl>
                                      </p:cBhvr>
                                    </p:animEffect>
                                  </p:childTnLst>
                                </p:cTn>
                              </p:par>
                            </p:childTnLst>
                          </p:cTn>
                        </p:par>
                        <p:par>
                          <p:cTn id="8" fill="hold">
                            <p:stCondLst>
                              <p:cond delay="499"/>
                            </p:stCondLst>
                            <p:childTnLst>
                              <p:par>
                                <p:cTn id="9" presetClass="entr" nodeType="afterEffect" presetID="9" grpId="2" fill="hold">
                                  <p:stCondLst>
                                    <p:cond delay="0"/>
                                  </p:stCondLst>
                                  <p:iterate type="el" backwards="0">
                                    <p:tmAbs val="0"/>
                                  </p:iterate>
                                  <p:childTnLst>
                                    <p:set>
                                      <p:cBhvr>
                                        <p:cTn id="10" fill="hold"/>
                                        <p:tgtEl>
                                          <p:spTgt spid="332"/>
                                        </p:tgtEl>
                                        <p:attrNameLst>
                                          <p:attrName>style.visibility</p:attrName>
                                        </p:attrNameLst>
                                      </p:cBhvr>
                                      <p:to>
                                        <p:strVal val="visible"/>
                                      </p:to>
                                    </p:set>
                                    <p:animEffect filter="dissolve" transition="in">
                                      <p:cBhvr>
                                        <p:cTn id="11" dur="499"/>
                                        <p:tgtEl>
                                          <p:spTgt spid="332"/>
                                        </p:tgtEl>
                                      </p:cBhvr>
                                    </p:animEffect>
                                  </p:childTnLst>
                                </p:cTn>
                              </p:par>
                            </p:childTnLst>
                          </p:cTn>
                        </p:par>
                      </p:childTnLst>
                    </p:cTn>
                  </p:par>
                  <p:par>
                    <p:cTn id="12" fill="hold">
                      <p:stCondLst>
                        <p:cond delay="indefinite"/>
                      </p:stCondLst>
                      <p:childTnLst>
                        <p:par>
                          <p:cTn id="13" fill="hold">
                            <p:stCondLst>
                              <p:cond delay="0"/>
                            </p:stCondLst>
                            <p:childTnLst>
                              <p:par>
                                <p:cTn id="14" presetClass="entr" nodeType="clickEffect" presetID="9" grpId="3" fill="hold">
                                  <p:stCondLst>
                                    <p:cond delay="0"/>
                                  </p:stCondLst>
                                  <p:iterate type="el" backwards="0">
                                    <p:tmAbs val="0"/>
                                  </p:iterate>
                                  <p:childTnLst>
                                    <p:set>
                                      <p:cBhvr>
                                        <p:cTn id="15" fill="hold"/>
                                        <p:tgtEl>
                                          <p:spTgt spid="333"/>
                                        </p:tgtEl>
                                        <p:attrNameLst>
                                          <p:attrName>style.visibility</p:attrName>
                                        </p:attrNameLst>
                                      </p:cBhvr>
                                      <p:to>
                                        <p:strVal val="visible"/>
                                      </p:to>
                                    </p:set>
                                    <p:animEffect filter="dissolve" transition="in">
                                      <p:cBhvr>
                                        <p:cTn id="16" dur="499"/>
                                        <p:tgtEl>
                                          <p:spTgt spid="3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32" grpId="2"/>
      <p:bldP build="whole" bldLvl="1" animBg="1" rev="0" advAuto="0" spid="331" grpId="1"/>
      <p:bldP build="whole" bldLvl="1" animBg="1" rev="0" advAuto="0" spid="333" grpId="3"/>
    </p:bldLst>
  </p:timing>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7" name="Shape 337"/>
          <p:cNvSpPr/>
          <p:nvPr/>
        </p:nvSpPr>
        <p:spPr>
          <a:xfrm>
            <a:off x="285556" y="919365"/>
            <a:ext cx="3035296" cy="561847"/>
          </a:xfrm>
          <a:prstGeom prst="rect">
            <a:avLst/>
          </a:prstGeom>
          <a:ln w="12700">
            <a:miter lim="400000"/>
          </a:ln>
          <a:extLst>
            <a:ext uri="{C572A759-6A51-4108-AA02-DFA0A04FC94B}">
              <ma14:wrappingTextBoxFlag xmlns:ma14="http://schemas.microsoft.com/office/mac/drawingml/2011/main" val="1"/>
            </a:ext>
          </a:extLst>
        </p:spPr>
        <p:txBody>
          <a:bodyPr wrap="none" lIns="65022" tIns="65022" rIns="65022" bIns="65022">
            <a:spAutoFit/>
          </a:bodyPr>
          <a:lstStyle>
            <a:lvl1pPr algn="l" defTabSz="650240">
              <a:defRPr sz="2800">
                <a:solidFill>
                  <a:srgbClr val="AE326C"/>
                </a:solidFill>
                <a:latin typeface="+mn-lt"/>
                <a:ea typeface="+mn-ea"/>
                <a:cs typeface="+mn-cs"/>
                <a:sym typeface="Helvetica"/>
              </a:defRPr>
            </a:lvl1pPr>
          </a:lstStyle>
          <a:p>
            <a:pPr/>
            <a:r>
              <a:t>The SHELL model</a:t>
            </a:r>
          </a:p>
        </p:txBody>
      </p:sp>
      <p:sp>
        <p:nvSpPr>
          <p:cNvPr id="338" name="Shape 338"/>
          <p:cNvSpPr/>
          <p:nvPr/>
        </p:nvSpPr>
        <p:spPr>
          <a:xfrm>
            <a:off x="7554548" y="109287"/>
            <a:ext cx="5265748" cy="186944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lnSpc>
                <a:spcPct val="120000"/>
              </a:lnSpc>
              <a:defRPr sz="2000">
                <a:solidFill>
                  <a:srgbClr val="424242"/>
                </a:solidFill>
                <a:latin typeface="+mn-lt"/>
                <a:ea typeface="+mn-ea"/>
                <a:cs typeface="+mn-cs"/>
                <a:sym typeface="Helvetica"/>
              </a:defRPr>
            </a:pPr>
            <a:r>
              <a:t>S - software</a:t>
            </a:r>
          </a:p>
          <a:p>
            <a:pPr algn="l" defTabSz="457200">
              <a:lnSpc>
                <a:spcPct val="120000"/>
              </a:lnSpc>
              <a:defRPr sz="2000">
                <a:solidFill>
                  <a:srgbClr val="4D4E4C"/>
                </a:solidFill>
                <a:latin typeface="+mn-lt"/>
                <a:ea typeface="+mn-ea"/>
                <a:cs typeface="+mn-cs"/>
                <a:sym typeface="Helvetica"/>
              </a:defRPr>
            </a:pPr>
            <a:r>
              <a:t>H - hardware</a:t>
            </a:r>
          </a:p>
          <a:p>
            <a:pPr algn="l" defTabSz="457200">
              <a:lnSpc>
                <a:spcPct val="120000"/>
              </a:lnSpc>
              <a:defRPr b="1" i="1" sz="2000">
                <a:solidFill>
                  <a:srgbClr val="054A86"/>
                </a:solidFill>
                <a:latin typeface="+mn-lt"/>
                <a:ea typeface="+mn-ea"/>
                <a:cs typeface="+mn-cs"/>
                <a:sym typeface="Helvetica"/>
              </a:defRPr>
            </a:pPr>
            <a:r>
              <a:t>E - ENVIRONMENT</a:t>
            </a:r>
          </a:p>
          <a:p>
            <a:pPr algn="l" defTabSz="457200">
              <a:lnSpc>
                <a:spcPct val="120000"/>
              </a:lnSpc>
              <a:defRPr sz="2000">
                <a:solidFill>
                  <a:srgbClr val="424242"/>
                </a:solidFill>
                <a:latin typeface="+mn-lt"/>
                <a:ea typeface="+mn-ea"/>
                <a:cs typeface="+mn-cs"/>
                <a:sym typeface="Helvetica"/>
              </a:defRPr>
            </a:pPr>
            <a:r>
              <a:t>L - liveware</a:t>
            </a:r>
          </a:p>
          <a:p>
            <a:pPr algn="l" defTabSz="457200">
              <a:lnSpc>
                <a:spcPct val="120000"/>
              </a:lnSpc>
              <a:defRPr sz="2000">
                <a:solidFill>
                  <a:srgbClr val="424242"/>
                </a:solidFill>
                <a:latin typeface="+mn-lt"/>
                <a:ea typeface="+mn-ea"/>
                <a:cs typeface="+mn-cs"/>
                <a:sym typeface="Helvetica"/>
              </a:defRPr>
            </a:pPr>
            <a:r>
              <a:t>L - liveware (central liveware)</a:t>
            </a:r>
          </a:p>
        </p:txBody>
      </p:sp>
      <p:sp>
        <p:nvSpPr>
          <p:cNvPr id="339" name="Shape 339"/>
          <p:cNvSpPr/>
          <p:nvPr/>
        </p:nvSpPr>
        <p:spPr>
          <a:xfrm>
            <a:off x="420071" y="3405899"/>
            <a:ext cx="4328379" cy="2284031"/>
          </a:xfrm>
          <a:prstGeom prst="roundRect">
            <a:avLst>
              <a:gd name="adj" fmla="val 13788"/>
            </a:avLst>
          </a:prstGeom>
          <a:blipFill>
            <a:blip r:embed="rId2"/>
            <a:stretch>
              <a:fillRect/>
            </a:stretch>
          </a:blipFill>
          <a:ln w="50800">
            <a:solidFill>
              <a:srgbClr val="054A86"/>
            </a:solidFill>
          </a:ln>
          <a:effectLst>
            <a:outerShdw sx="100000" sy="100000" kx="0" ky="0" algn="b" rotWithShape="0" blurRad="38100" dist="23000" dir="5400000">
              <a:srgbClr val="000000">
                <a:alpha val="35000"/>
              </a:srgbClr>
            </a:outerShdw>
          </a:effectLst>
        </p:spPr>
        <p:txBody>
          <a:bodyPr lIns="50800" tIns="50800" rIns="50800" bIns="50800" anchor="ctr"/>
          <a:lstStyle/>
          <a:p>
            <a:pPr algn="l" defTabSz="457200">
              <a:defRPr sz="1800">
                <a:latin typeface="Calibri"/>
                <a:ea typeface="Calibri"/>
                <a:cs typeface="Calibri"/>
                <a:sym typeface="Calibri"/>
              </a:defRPr>
            </a:pPr>
          </a:p>
        </p:txBody>
      </p:sp>
      <p:sp>
        <p:nvSpPr>
          <p:cNvPr id="340" name="Shape 340"/>
          <p:cNvSpPr/>
          <p:nvPr/>
        </p:nvSpPr>
        <p:spPr>
          <a:xfrm>
            <a:off x="5063964" y="3320890"/>
            <a:ext cx="4503973" cy="172212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nSpc>
                <a:spcPct val="120000"/>
              </a:lnSpc>
              <a:defRPr sz="1800">
                <a:solidFill>
                  <a:srgbClr val="424242"/>
                </a:solidFill>
                <a:latin typeface="+mn-lt"/>
                <a:ea typeface="+mn-ea"/>
                <a:cs typeface="+mn-cs"/>
                <a:sym typeface="Helvetica"/>
              </a:defRPr>
            </a:lvl1pPr>
          </a:lstStyle>
          <a:p>
            <a:pPr/>
            <a:r>
              <a:t>Huge amounts of research and resource goes into creating the best layout possible in many safety critical industries. How much thought has gone into layout in your workplace?</a:t>
            </a:r>
          </a:p>
        </p:txBody>
      </p:sp>
      <p:sp>
        <p:nvSpPr>
          <p:cNvPr id="341" name="Shape 341"/>
          <p:cNvSpPr/>
          <p:nvPr/>
        </p:nvSpPr>
        <p:spPr>
          <a:xfrm>
            <a:off x="5063964" y="6091521"/>
            <a:ext cx="4503973" cy="138684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nSpc>
                <a:spcPct val="120000"/>
              </a:lnSpc>
              <a:defRPr sz="1800">
                <a:solidFill>
                  <a:srgbClr val="424242"/>
                </a:solidFill>
                <a:latin typeface="+mn-lt"/>
                <a:ea typeface="+mn-ea"/>
                <a:cs typeface="+mn-cs"/>
                <a:sym typeface="Helvetica"/>
              </a:defRPr>
            </a:lvl1pPr>
          </a:lstStyle>
          <a:p>
            <a:pPr/>
            <a:r>
              <a:t>Do you ever feel hampered by lack of space? Or perhaps the layout of your workspace, or where key items are stored, is inefficient?</a:t>
            </a:r>
          </a:p>
        </p:txBody>
      </p:sp>
      <p:sp>
        <p:nvSpPr>
          <p:cNvPr id="342" name="Shape 342"/>
          <p:cNvSpPr/>
          <p:nvPr/>
        </p:nvSpPr>
        <p:spPr>
          <a:xfrm>
            <a:off x="420071" y="6116920"/>
            <a:ext cx="4328379" cy="2284031"/>
          </a:xfrm>
          <a:prstGeom prst="roundRect">
            <a:avLst>
              <a:gd name="adj" fmla="val 13788"/>
            </a:avLst>
          </a:prstGeom>
          <a:blipFill>
            <a:blip r:embed="rId3"/>
            <a:stretch>
              <a:fillRect/>
            </a:stretch>
          </a:blipFill>
          <a:ln w="50800">
            <a:solidFill>
              <a:srgbClr val="054A86"/>
            </a:solidFill>
          </a:ln>
          <a:effectLst>
            <a:outerShdw sx="100000" sy="100000" kx="0" ky="0" algn="b" rotWithShape="0" blurRad="38100" dist="23000" dir="5400000">
              <a:srgbClr val="000000">
                <a:alpha val="35000"/>
              </a:srgbClr>
            </a:outerShdw>
          </a:effectLst>
        </p:spPr>
        <p:txBody>
          <a:bodyPr lIns="50800" tIns="50800" rIns="50800" bIns="50800" anchor="ctr"/>
          <a:lstStyle/>
          <a:p>
            <a:pPr algn="l" defTabSz="457200">
              <a:defRPr sz="1800">
                <a:latin typeface="Calibri"/>
                <a:ea typeface="Calibri"/>
                <a:cs typeface="Calibri"/>
                <a:sym typeface="Calibri"/>
              </a:defRPr>
            </a:pPr>
          </a:p>
        </p:txBody>
      </p:sp>
      <p:sp>
        <p:nvSpPr>
          <p:cNvPr id="343" name="Shape 343"/>
          <p:cNvSpPr/>
          <p:nvPr/>
        </p:nvSpPr>
        <p:spPr>
          <a:xfrm>
            <a:off x="335709" y="2291669"/>
            <a:ext cx="12333382" cy="71628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lnSpc>
                <a:spcPct val="120000"/>
              </a:lnSpc>
              <a:defRPr b="1" sz="1800">
                <a:solidFill>
                  <a:srgbClr val="424242"/>
                </a:solidFill>
                <a:latin typeface="+mn-lt"/>
                <a:ea typeface="+mn-ea"/>
                <a:cs typeface="+mn-cs"/>
                <a:sym typeface="Helvetica"/>
              </a:defRPr>
            </a:pPr>
            <a:r>
              <a:t>Environmental</a:t>
            </a:r>
            <a:r>
              <a:rPr b="0"/>
              <a:t> factors that can impact on human performance: temperature, light, noise, time of day, physical space / layout</a:t>
            </a:r>
          </a:p>
        </p:txBody>
      </p:sp>
      <p:pic>
        <p:nvPicPr>
          <p:cNvPr id="344" name="image5.png" descr="HEDSup_logo_forSCREEN.png"/>
          <p:cNvPicPr>
            <a:picLocks noChangeAspect="1"/>
          </p:cNvPicPr>
          <p:nvPr/>
        </p:nvPicPr>
        <p:blipFill>
          <a:blip r:embed="rId4">
            <a:extLst/>
          </a:blip>
          <a:srcRect l="23256" t="36947" r="0" b="20994"/>
          <a:stretch>
            <a:fillRect/>
          </a:stretch>
        </p:blipFill>
        <p:spPr>
          <a:xfrm>
            <a:off x="9833872" y="7972386"/>
            <a:ext cx="3053644" cy="771369"/>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339"/>
                                        </p:tgtEl>
                                        <p:attrNameLst>
                                          <p:attrName>style.visibility</p:attrName>
                                        </p:attrNameLst>
                                      </p:cBhvr>
                                      <p:to>
                                        <p:strVal val="visible"/>
                                      </p:to>
                                    </p:set>
                                    <p:animEffect filter="dissolve" transition="in">
                                      <p:cBhvr>
                                        <p:cTn id="7" dur="499"/>
                                        <p:tgtEl>
                                          <p:spTgt spid="339"/>
                                        </p:tgtEl>
                                      </p:cBhvr>
                                    </p:animEffect>
                                  </p:childTnLst>
                                </p:cTn>
                              </p:par>
                            </p:childTnLst>
                          </p:cTn>
                        </p:par>
                        <p:par>
                          <p:cTn id="8" fill="hold">
                            <p:stCondLst>
                              <p:cond delay="499"/>
                            </p:stCondLst>
                            <p:childTnLst>
                              <p:par>
                                <p:cTn id="9" presetClass="entr" nodeType="afterEffect" presetID="9" grpId="2" fill="hold">
                                  <p:stCondLst>
                                    <p:cond delay="0"/>
                                  </p:stCondLst>
                                  <p:iterate type="el" backwards="0">
                                    <p:tmAbs val="0"/>
                                  </p:iterate>
                                  <p:childTnLst>
                                    <p:set>
                                      <p:cBhvr>
                                        <p:cTn id="10" fill="hold"/>
                                        <p:tgtEl>
                                          <p:spTgt spid="340"/>
                                        </p:tgtEl>
                                        <p:attrNameLst>
                                          <p:attrName>style.visibility</p:attrName>
                                        </p:attrNameLst>
                                      </p:cBhvr>
                                      <p:to>
                                        <p:strVal val="visible"/>
                                      </p:to>
                                    </p:set>
                                    <p:animEffect filter="dissolve" transition="in">
                                      <p:cBhvr>
                                        <p:cTn id="11" dur="499"/>
                                        <p:tgtEl>
                                          <p:spTgt spid="340"/>
                                        </p:tgtEl>
                                      </p:cBhvr>
                                    </p:animEffect>
                                  </p:childTnLst>
                                </p:cTn>
                              </p:par>
                            </p:childTnLst>
                          </p:cTn>
                        </p:par>
                      </p:childTnLst>
                    </p:cTn>
                  </p:par>
                  <p:par>
                    <p:cTn id="12" fill="hold">
                      <p:stCondLst>
                        <p:cond delay="indefinite"/>
                      </p:stCondLst>
                      <p:childTnLst>
                        <p:par>
                          <p:cTn id="13" fill="hold">
                            <p:stCondLst>
                              <p:cond delay="0"/>
                            </p:stCondLst>
                            <p:childTnLst>
                              <p:par>
                                <p:cTn id="14" presetClass="entr" nodeType="clickEffect" presetID="9" grpId="3" fill="hold">
                                  <p:stCondLst>
                                    <p:cond delay="0"/>
                                  </p:stCondLst>
                                  <p:iterate type="el" backwards="0">
                                    <p:tmAbs val="0"/>
                                  </p:iterate>
                                  <p:childTnLst>
                                    <p:set>
                                      <p:cBhvr>
                                        <p:cTn id="15" fill="hold"/>
                                        <p:tgtEl>
                                          <p:spTgt spid="342"/>
                                        </p:tgtEl>
                                        <p:attrNameLst>
                                          <p:attrName>style.visibility</p:attrName>
                                        </p:attrNameLst>
                                      </p:cBhvr>
                                      <p:to>
                                        <p:strVal val="visible"/>
                                      </p:to>
                                    </p:set>
                                    <p:animEffect filter="dissolve" transition="in">
                                      <p:cBhvr>
                                        <p:cTn id="16" dur="499"/>
                                        <p:tgtEl>
                                          <p:spTgt spid="342"/>
                                        </p:tgtEl>
                                      </p:cBhvr>
                                    </p:animEffect>
                                  </p:childTnLst>
                                </p:cTn>
                              </p:par>
                            </p:childTnLst>
                          </p:cTn>
                        </p:par>
                        <p:par>
                          <p:cTn id="17" fill="hold">
                            <p:stCondLst>
                              <p:cond delay="499"/>
                            </p:stCondLst>
                            <p:childTnLst>
                              <p:par>
                                <p:cTn id="18" presetClass="entr" nodeType="afterEffect" presetID="9" grpId="4" fill="hold">
                                  <p:stCondLst>
                                    <p:cond delay="0"/>
                                  </p:stCondLst>
                                  <p:iterate type="el" backwards="0">
                                    <p:tmAbs val="0"/>
                                  </p:iterate>
                                  <p:childTnLst>
                                    <p:set>
                                      <p:cBhvr>
                                        <p:cTn id="19" fill="hold"/>
                                        <p:tgtEl>
                                          <p:spTgt spid="341"/>
                                        </p:tgtEl>
                                        <p:attrNameLst>
                                          <p:attrName>style.visibility</p:attrName>
                                        </p:attrNameLst>
                                      </p:cBhvr>
                                      <p:to>
                                        <p:strVal val="visible"/>
                                      </p:to>
                                    </p:set>
                                    <p:animEffect filter="dissolve" transition="in">
                                      <p:cBhvr>
                                        <p:cTn id="20" dur="499"/>
                                        <p:tgtEl>
                                          <p:spTgt spid="3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42" grpId="3"/>
      <p:bldP build="whole" bldLvl="1" animBg="1" rev="0" advAuto="0" spid="341" grpId="4"/>
      <p:bldP build="whole" bldLvl="1" animBg="1" rev="0" advAuto="0" spid="340" grpId="2"/>
      <p:bldP build="whole" bldLvl="1" animBg="1" rev="0" advAuto="0" spid="339" grpId="1"/>
    </p:bldLst>
  </p:timing>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6" name="Shape 346"/>
          <p:cNvSpPr/>
          <p:nvPr/>
        </p:nvSpPr>
        <p:spPr>
          <a:xfrm>
            <a:off x="285556" y="919365"/>
            <a:ext cx="3035296" cy="561847"/>
          </a:xfrm>
          <a:prstGeom prst="rect">
            <a:avLst/>
          </a:prstGeom>
          <a:ln w="12700">
            <a:miter lim="400000"/>
          </a:ln>
          <a:extLst>
            <a:ext uri="{C572A759-6A51-4108-AA02-DFA0A04FC94B}">
              <ma14:wrappingTextBoxFlag xmlns:ma14="http://schemas.microsoft.com/office/mac/drawingml/2011/main" val="1"/>
            </a:ext>
          </a:extLst>
        </p:spPr>
        <p:txBody>
          <a:bodyPr wrap="none" lIns="65022" tIns="65022" rIns="65022" bIns="65022">
            <a:spAutoFit/>
          </a:bodyPr>
          <a:lstStyle>
            <a:lvl1pPr algn="l" defTabSz="650240">
              <a:defRPr sz="2800">
                <a:solidFill>
                  <a:srgbClr val="AE326C"/>
                </a:solidFill>
                <a:latin typeface="+mn-lt"/>
                <a:ea typeface="+mn-ea"/>
                <a:cs typeface="+mn-cs"/>
                <a:sym typeface="Helvetica"/>
              </a:defRPr>
            </a:lvl1pPr>
          </a:lstStyle>
          <a:p>
            <a:pPr/>
            <a:r>
              <a:t>The SHELL model</a:t>
            </a:r>
          </a:p>
        </p:txBody>
      </p:sp>
      <p:sp>
        <p:nvSpPr>
          <p:cNvPr id="347" name="Shape 347"/>
          <p:cNvSpPr/>
          <p:nvPr/>
        </p:nvSpPr>
        <p:spPr>
          <a:xfrm>
            <a:off x="7554548" y="109287"/>
            <a:ext cx="5265748" cy="186944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lnSpc>
                <a:spcPct val="120000"/>
              </a:lnSpc>
              <a:defRPr sz="2000">
                <a:solidFill>
                  <a:srgbClr val="424242"/>
                </a:solidFill>
                <a:latin typeface="+mn-lt"/>
                <a:ea typeface="+mn-ea"/>
                <a:cs typeface="+mn-cs"/>
                <a:sym typeface="Helvetica"/>
              </a:defRPr>
            </a:pPr>
            <a:r>
              <a:t>S - software</a:t>
            </a:r>
          </a:p>
          <a:p>
            <a:pPr algn="l" defTabSz="457200">
              <a:lnSpc>
                <a:spcPct val="120000"/>
              </a:lnSpc>
              <a:defRPr sz="2000">
                <a:solidFill>
                  <a:srgbClr val="4D4E4C"/>
                </a:solidFill>
                <a:latin typeface="+mn-lt"/>
                <a:ea typeface="+mn-ea"/>
                <a:cs typeface="+mn-cs"/>
                <a:sym typeface="Helvetica"/>
              </a:defRPr>
            </a:pPr>
            <a:r>
              <a:t>H - hardware</a:t>
            </a:r>
          </a:p>
          <a:p>
            <a:pPr algn="l" defTabSz="457200">
              <a:lnSpc>
                <a:spcPct val="120000"/>
              </a:lnSpc>
              <a:defRPr b="1" i="1" sz="2000">
                <a:solidFill>
                  <a:srgbClr val="054A86"/>
                </a:solidFill>
                <a:latin typeface="+mn-lt"/>
                <a:ea typeface="+mn-ea"/>
                <a:cs typeface="+mn-cs"/>
                <a:sym typeface="Helvetica"/>
              </a:defRPr>
            </a:pPr>
            <a:r>
              <a:t>E - ENVIRONMENT</a:t>
            </a:r>
          </a:p>
          <a:p>
            <a:pPr algn="l" defTabSz="457200">
              <a:lnSpc>
                <a:spcPct val="120000"/>
              </a:lnSpc>
              <a:defRPr sz="2000">
                <a:solidFill>
                  <a:srgbClr val="424242"/>
                </a:solidFill>
                <a:latin typeface="+mn-lt"/>
                <a:ea typeface="+mn-ea"/>
                <a:cs typeface="+mn-cs"/>
                <a:sym typeface="Helvetica"/>
              </a:defRPr>
            </a:pPr>
            <a:r>
              <a:t>L - liveware</a:t>
            </a:r>
          </a:p>
          <a:p>
            <a:pPr algn="l" defTabSz="457200">
              <a:lnSpc>
                <a:spcPct val="120000"/>
              </a:lnSpc>
              <a:defRPr sz="2000">
                <a:solidFill>
                  <a:srgbClr val="424242"/>
                </a:solidFill>
                <a:latin typeface="+mn-lt"/>
                <a:ea typeface="+mn-ea"/>
                <a:cs typeface="+mn-cs"/>
                <a:sym typeface="Helvetica"/>
              </a:defRPr>
            </a:pPr>
            <a:r>
              <a:t>L - liveware (central liveware)</a:t>
            </a:r>
          </a:p>
        </p:txBody>
      </p:sp>
      <p:sp>
        <p:nvSpPr>
          <p:cNvPr id="348" name="Shape 348"/>
          <p:cNvSpPr/>
          <p:nvPr/>
        </p:nvSpPr>
        <p:spPr>
          <a:xfrm>
            <a:off x="335709" y="2291669"/>
            <a:ext cx="12333382" cy="71628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lnSpc>
                <a:spcPct val="120000"/>
              </a:lnSpc>
              <a:defRPr sz="1800">
                <a:solidFill>
                  <a:srgbClr val="424242"/>
                </a:solidFill>
                <a:latin typeface="+mn-lt"/>
                <a:ea typeface="+mn-ea"/>
                <a:cs typeface="+mn-cs"/>
                <a:sym typeface="Helvetica"/>
              </a:defRPr>
            </a:pPr>
            <a:r>
              <a:rPr b="1"/>
              <a:t>Environmental</a:t>
            </a:r>
            <a:r>
              <a:t> factors that can impact on human performance: temperature, light, noise, time of day, physical space / layout</a:t>
            </a:r>
          </a:p>
        </p:txBody>
      </p:sp>
      <p:sp>
        <p:nvSpPr>
          <p:cNvPr id="349" name="Shape 349"/>
          <p:cNvSpPr/>
          <p:nvPr/>
        </p:nvSpPr>
        <p:spPr>
          <a:xfrm>
            <a:off x="420071" y="3405899"/>
            <a:ext cx="4328379" cy="2284031"/>
          </a:xfrm>
          <a:prstGeom prst="roundRect">
            <a:avLst>
              <a:gd name="adj" fmla="val 13788"/>
            </a:avLst>
          </a:prstGeom>
          <a:blipFill>
            <a:blip r:embed="rId2"/>
            <a:stretch>
              <a:fillRect/>
            </a:stretch>
          </a:blipFill>
          <a:ln w="50800">
            <a:solidFill>
              <a:srgbClr val="054A86"/>
            </a:solidFill>
          </a:ln>
          <a:effectLst>
            <a:outerShdw sx="100000" sy="100000" kx="0" ky="0" algn="b" rotWithShape="0" blurRad="38100" dist="23000" dir="5400000">
              <a:srgbClr val="000000">
                <a:alpha val="35000"/>
              </a:srgbClr>
            </a:outerShdw>
          </a:effectLst>
        </p:spPr>
        <p:txBody>
          <a:bodyPr lIns="50800" tIns="50800" rIns="50800" bIns="50800" anchor="ctr"/>
          <a:lstStyle/>
          <a:p>
            <a:pPr algn="l" defTabSz="457200">
              <a:defRPr sz="1800">
                <a:latin typeface="Calibri"/>
                <a:ea typeface="Calibri"/>
                <a:cs typeface="Calibri"/>
                <a:sym typeface="Calibri"/>
              </a:defRPr>
            </a:pPr>
          </a:p>
        </p:txBody>
      </p:sp>
      <p:sp>
        <p:nvSpPr>
          <p:cNvPr id="350" name="Shape 350"/>
          <p:cNvSpPr/>
          <p:nvPr/>
        </p:nvSpPr>
        <p:spPr>
          <a:xfrm>
            <a:off x="5087030" y="3512819"/>
            <a:ext cx="7465374" cy="272796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lnSpc>
                <a:spcPct val="120000"/>
              </a:lnSpc>
              <a:defRPr sz="1800">
                <a:solidFill>
                  <a:srgbClr val="424242"/>
                </a:solidFill>
                <a:latin typeface="+mn-lt"/>
                <a:ea typeface="+mn-ea"/>
                <a:cs typeface="+mn-cs"/>
                <a:sym typeface="Helvetica"/>
              </a:defRPr>
            </a:pPr>
            <a:r>
              <a:t>Whether you observe practice in simulated or real situations, many of these issues of environment will arise.  Often people will just ‘make do’ and work in cramped or inefficient environments.  Its something that we just seem to get used to and don't see as within our power to change.</a:t>
            </a:r>
          </a:p>
          <a:p>
            <a:pPr algn="l">
              <a:lnSpc>
                <a:spcPct val="120000"/>
              </a:lnSpc>
              <a:defRPr sz="1800">
                <a:solidFill>
                  <a:srgbClr val="424242"/>
                </a:solidFill>
                <a:latin typeface="+mn-lt"/>
                <a:ea typeface="+mn-ea"/>
                <a:cs typeface="+mn-cs"/>
                <a:sym typeface="Helvetica"/>
              </a:defRPr>
            </a:pPr>
          </a:p>
          <a:p>
            <a:pPr algn="l">
              <a:lnSpc>
                <a:spcPct val="120000"/>
              </a:lnSpc>
              <a:defRPr sz="1800">
                <a:solidFill>
                  <a:srgbClr val="424242"/>
                </a:solidFill>
                <a:latin typeface="+mn-lt"/>
                <a:ea typeface="+mn-ea"/>
                <a:cs typeface="+mn-cs"/>
                <a:sym typeface="Helvetica"/>
              </a:defRPr>
            </a:pPr>
            <a:r>
              <a:t>Exploring these issues during a debrief can lead to useful generation of ideas - how to make the environment such that it encourages excellent performance rather than contributing to poor performance.</a:t>
            </a:r>
          </a:p>
        </p:txBody>
      </p:sp>
      <p:sp>
        <p:nvSpPr>
          <p:cNvPr id="351" name="Shape 351"/>
          <p:cNvSpPr/>
          <p:nvPr/>
        </p:nvSpPr>
        <p:spPr>
          <a:xfrm>
            <a:off x="420071" y="6116920"/>
            <a:ext cx="4328379" cy="2284031"/>
          </a:xfrm>
          <a:prstGeom prst="roundRect">
            <a:avLst>
              <a:gd name="adj" fmla="val 13788"/>
            </a:avLst>
          </a:prstGeom>
          <a:blipFill>
            <a:blip r:embed="rId3"/>
            <a:stretch>
              <a:fillRect/>
            </a:stretch>
          </a:blipFill>
          <a:ln w="50800">
            <a:solidFill>
              <a:srgbClr val="054A86"/>
            </a:solidFill>
          </a:ln>
          <a:effectLst>
            <a:outerShdw sx="100000" sy="100000" kx="0" ky="0" algn="b" rotWithShape="0" blurRad="38100" dist="23000" dir="5400000">
              <a:srgbClr val="000000">
                <a:alpha val="35000"/>
              </a:srgbClr>
            </a:outerShdw>
          </a:effectLst>
        </p:spPr>
        <p:txBody>
          <a:bodyPr lIns="50800" tIns="50800" rIns="50800" bIns="50800" anchor="ctr"/>
          <a:lstStyle/>
          <a:p>
            <a:pPr algn="l" defTabSz="457200">
              <a:defRPr sz="1800">
                <a:latin typeface="Calibri"/>
                <a:ea typeface="Calibri"/>
                <a:cs typeface="Calibri"/>
                <a:sym typeface="Calibri"/>
              </a:defRPr>
            </a:pPr>
          </a:p>
        </p:txBody>
      </p:sp>
      <p:pic>
        <p:nvPicPr>
          <p:cNvPr id="352" name="image5.png" descr="HEDSup_logo_forSCREEN.png"/>
          <p:cNvPicPr>
            <a:picLocks noChangeAspect="1"/>
          </p:cNvPicPr>
          <p:nvPr/>
        </p:nvPicPr>
        <p:blipFill>
          <a:blip r:embed="rId4">
            <a:extLst/>
          </a:blip>
          <a:srcRect l="23256" t="36947" r="0" b="20994"/>
          <a:stretch>
            <a:fillRect/>
          </a:stretch>
        </p:blipFill>
        <p:spPr>
          <a:xfrm>
            <a:off x="9833872" y="7972386"/>
            <a:ext cx="3053644" cy="771369"/>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350"/>
                                        </p:tgtEl>
                                        <p:attrNameLst>
                                          <p:attrName>style.visibility</p:attrName>
                                        </p:attrNameLst>
                                      </p:cBhvr>
                                      <p:to>
                                        <p:strVal val="visible"/>
                                      </p:to>
                                    </p:set>
                                    <p:animEffect filter="dissolve" transition="in">
                                      <p:cBhvr>
                                        <p:cTn id="7" dur="499"/>
                                        <p:tgtEl>
                                          <p:spTgt spid="3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50" grpId="1"/>
    </p:bldLst>
  </p:timing>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FFFFFF"/>
        </a:solidFill>
      </p:bgPr>
    </p:bg>
    <p:spTree>
      <p:nvGrpSpPr>
        <p:cNvPr id="1" name=""/>
        <p:cNvGrpSpPr/>
        <p:nvPr/>
      </p:nvGrpSpPr>
      <p:grpSpPr>
        <a:xfrm>
          <a:off x="0" y="0"/>
          <a:ext cx="0" cy="0"/>
          <a:chOff x="0" y="0"/>
          <a:chExt cx="0" cy="0"/>
        </a:xfrm>
      </p:grpSpPr>
      <p:sp>
        <p:nvSpPr>
          <p:cNvPr id="143" name="Shape 143"/>
          <p:cNvSpPr/>
          <p:nvPr/>
        </p:nvSpPr>
        <p:spPr>
          <a:xfrm>
            <a:off x="285556" y="919365"/>
            <a:ext cx="2000966" cy="561847"/>
          </a:xfrm>
          <a:prstGeom prst="rect">
            <a:avLst/>
          </a:prstGeom>
          <a:ln w="12700">
            <a:miter lim="400000"/>
          </a:ln>
          <a:extLst>
            <a:ext uri="{C572A759-6A51-4108-AA02-DFA0A04FC94B}">
              <ma14:wrappingTextBoxFlag xmlns:ma14="http://schemas.microsoft.com/office/mac/drawingml/2011/main" val="1"/>
            </a:ext>
          </a:extLst>
        </p:spPr>
        <p:txBody>
          <a:bodyPr wrap="none" lIns="65022" tIns="65022" rIns="65022" bIns="65022">
            <a:spAutoFit/>
          </a:bodyPr>
          <a:lstStyle>
            <a:lvl1pPr algn="l" defTabSz="650240">
              <a:defRPr sz="2800">
                <a:solidFill>
                  <a:srgbClr val="AE326C"/>
                </a:solidFill>
                <a:latin typeface="+mn-lt"/>
                <a:ea typeface="+mn-ea"/>
                <a:cs typeface="+mn-cs"/>
                <a:sym typeface="Helvetica"/>
              </a:defRPr>
            </a:lvl1pPr>
          </a:lstStyle>
          <a:p>
            <a:pPr/>
            <a:r>
              <a:t>Introduction</a:t>
            </a:r>
          </a:p>
        </p:txBody>
      </p:sp>
      <p:sp>
        <p:nvSpPr>
          <p:cNvPr id="144" name="Shape 144"/>
          <p:cNvSpPr/>
          <p:nvPr/>
        </p:nvSpPr>
        <p:spPr>
          <a:xfrm>
            <a:off x="285556" y="1937592"/>
            <a:ext cx="12469812" cy="1080007"/>
          </a:xfrm>
          <a:prstGeom prst="rect">
            <a:avLst/>
          </a:prstGeom>
          <a:ln w="12700">
            <a:miter lim="400000"/>
          </a:ln>
          <a:extLst>
            <a:ext uri="{C572A759-6A51-4108-AA02-DFA0A04FC94B}">
              <ma14:wrappingTextBoxFlag xmlns:ma14="http://schemas.microsoft.com/office/mac/drawingml/2011/main" val="1"/>
            </a:ext>
          </a:extLst>
        </p:spPr>
        <p:txBody>
          <a:bodyPr lIns="65022" tIns="65022" rIns="65022" bIns="65022">
            <a:spAutoFit/>
          </a:bodyPr>
          <a:lstStyle>
            <a:lvl1pPr algn="l" defTabSz="650240">
              <a:lnSpc>
                <a:spcPct val="120000"/>
              </a:lnSpc>
              <a:defRPr sz="1800">
                <a:solidFill>
                  <a:srgbClr val="4D4E4C"/>
                </a:solidFill>
                <a:latin typeface="+mn-lt"/>
                <a:ea typeface="+mn-ea"/>
                <a:cs typeface="+mn-cs"/>
                <a:sym typeface="Helvetica"/>
              </a:defRPr>
            </a:lvl1pPr>
          </a:lstStyle>
          <a:p>
            <a:pPr/>
            <a:r>
              <a:t>Human Factors is a term that is now being used much more often in relation to Healthcare.  Through examination of adverse incidents (and episodes of excellence) there is a growing recognition that performance depends on much more than levels of technical skill and theoretical knowledge.</a:t>
            </a:r>
          </a:p>
        </p:txBody>
      </p:sp>
      <p:pic>
        <p:nvPicPr>
          <p:cNvPr id="145" name="image1.jpeg"/>
          <p:cNvPicPr>
            <a:picLocks noChangeAspect="1"/>
          </p:cNvPicPr>
          <p:nvPr/>
        </p:nvPicPr>
        <p:blipFill>
          <a:blip r:embed="rId2">
            <a:extLst/>
          </a:blip>
          <a:stretch>
            <a:fillRect/>
          </a:stretch>
        </p:blipFill>
        <p:spPr>
          <a:xfrm>
            <a:off x="8119329" y="511998"/>
            <a:ext cx="4408630" cy="875659"/>
          </a:xfrm>
          <a:prstGeom prst="rect">
            <a:avLst/>
          </a:prstGeom>
          <a:ln w="12700">
            <a:miter lim="400000"/>
          </a:ln>
        </p:spPr>
      </p:pic>
      <p:sp>
        <p:nvSpPr>
          <p:cNvPr id="146" name="Shape 146"/>
          <p:cNvSpPr/>
          <p:nvPr/>
        </p:nvSpPr>
        <p:spPr>
          <a:xfrm>
            <a:off x="285556" y="3473977"/>
            <a:ext cx="12469812" cy="1080007"/>
          </a:xfrm>
          <a:prstGeom prst="rect">
            <a:avLst/>
          </a:prstGeom>
          <a:ln w="12700">
            <a:miter lim="400000"/>
          </a:ln>
          <a:extLst>
            <a:ext uri="{C572A759-6A51-4108-AA02-DFA0A04FC94B}">
              <ma14:wrappingTextBoxFlag xmlns:ma14="http://schemas.microsoft.com/office/mac/drawingml/2011/main" val="1"/>
            </a:ext>
          </a:extLst>
        </p:spPr>
        <p:txBody>
          <a:bodyPr lIns="65022" tIns="65022" rIns="65022" bIns="65022">
            <a:spAutoFit/>
          </a:bodyPr>
          <a:lstStyle/>
          <a:p>
            <a:pPr algn="l" defTabSz="650240">
              <a:lnSpc>
                <a:spcPct val="120000"/>
              </a:lnSpc>
              <a:defRPr sz="1800">
                <a:solidFill>
                  <a:srgbClr val="4D4E4C"/>
                </a:solidFill>
                <a:latin typeface="+mn-lt"/>
                <a:ea typeface="+mn-ea"/>
                <a:cs typeface="+mn-cs"/>
                <a:sym typeface="Helvetica"/>
              </a:defRPr>
            </a:pPr>
            <a:r>
              <a:t>Before we introduce some Human Factors concepts, spend a few minutes considering the following question:</a:t>
            </a:r>
          </a:p>
          <a:p>
            <a:pPr algn="l" defTabSz="650240">
              <a:lnSpc>
                <a:spcPct val="120000"/>
              </a:lnSpc>
              <a:defRPr sz="1800">
                <a:solidFill>
                  <a:srgbClr val="4D4E4C"/>
                </a:solidFill>
                <a:latin typeface="+mn-lt"/>
                <a:ea typeface="+mn-ea"/>
                <a:cs typeface="+mn-cs"/>
                <a:sym typeface="Helvetica"/>
              </a:defRPr>
            </a:pPr>
          </a:p>
          <a:p>
            <a:pPr algn="just">
              <a:lnSpc>
                <a:spcPct val="120000"/>
              </a:lnSpc>
              <a:defRPr sz="1800">
                <a:solidFill>
                  <a:srgbClr val="424242"/>
                </a:solidFill>
                <a:latin typeface="+mn-lt"/>
                <a:ea typeface="+mn-ea"/>
                <a:cs typeface="+mn-cs"/>
                <a:sym typeface="Helvetica"/>
              </a:defRPr>
            </a:pPr>
            <a:r>
              <a:t>“What does the term </a:t>
            </a:r>
            <a:r>
              <a:rPr i="1"/>
              <a:t>‘human factors’</a:t>
            </a:r>
            <a:r>
              <a:t> mean to you?”</a:t>
            </a:r>
          </a:p>
        </p:txBody>
      </p:sp>
      <p:pic>
        <p:nvPicPr>
          <p:cNvPr id="147" name="image5.png" descr="HEDSup_logo_forSCREEN.png"/>
          <p:cNvPicPr>
            <a:picLocks noChangeAspect="1"/>
          </p:cNvPicPr>
          <p:nvPr/>
        </p:nvPicPr>
        <p:blipFill>
          <a:blip r:embed="rId3">
            <a:extLst/>
          </a:blip>
          <a:srcRect l="23256" t="36947" r="0" b="20994"/>
          <a:stretch>
            <a:fillRect/>
          </a:stretch>
        </p:blipFill>
        <p:spPr>
          <a:xfrm>
            <a:off x="9833872" y="7972386"/>
            <a:ext cx="3053644" cy="771369"/>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146"/>
                                        </p:tgtEl>
                                        <p:attrNameLst>
                                          <p:attrName>style.visibility</p:attrName>
                                        </p:attrNameLst>
                                      </p:cBhvr>
                                      <p:to>
                                        <p:strVal val="visible"/>
                                      </p:to>
                                    </p:set>
                                    <p:animEffect filter="dissolve" transition="in">
                                      <p:cBhvr>
                                        <p:cTn id="7" dur="499"/>
                                        <p:tgtEl>
                                          <p:spTgt spid="1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6" grpId="1"/>
    </p:bldLst>
  </p:timing>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4" name="Shape 354"/>
          <p:cNvSpPr/>
          <p:nvPr/>
        </p:nvSpPr>
        <p:spPr>
          <a:xfrm>
            <a:off x="285556" y="919365"/>
            <a:ext cx="3035296" cy="561847"/>
          </a:xfrm>
          <a:prstGeom prst="rect">
            <a:avLst/>
          </a:prstGeom>
          <a:ln w="12700">
            <a:miter lim="400000"/>
          </a:ln>
          <a:extLst>
            <a:ext uri="{C572A759-6A51-4108-AA02-DFA0A04FC94B}">
              <ma14:wrappingTextBoxFlag xmlns:ma14="http://schemas.microsoft.com/office/mac/drawingml/2011/main" val="1"/>
            </a:ext>
          </a:extLst>
        </p:spPr>
        <p:txBody>
          <a:bodyPr wrap="none" lIns="65022" tIns="65022" rIns="65022" bIns="65022">
            <a:spAutoFit/>
          </a:bodyPr>
          <a:lstStyle>
            <a:lvl1pPr algn="l" defTabSz="650240">
              <a:defRPr sz="2800">
                <a:solidFill>
                  <a:srgbClr val="AE326C"/>
                </a:solidFill>
                <a:latin typeface="+mn-lt"/>
                <a:ea typeface="+mn-ea"/>
                <a:cs typeface="+mn-cs"/>
                <a:sym typeface="Helvetica"/>
              </a:defRPr>
            </a:lvl1pPr>
          </a:lstStyle>
          <a:p>
            <a:pPr/>
            <a:r>
              <a:t>The SHELL model</a:t>
            </a:r>
          </a:p>
        </p:txBody>
      </p:sp>
      <p:sp>
        <p:nvSpPr>
          <p:cNvPr id="355" name="Shape 355"/>
          <p:cNvSpPr/>
          <p:nvPr/>
        </p:nvSpPr>
        <p:spPr>
          <a:xfrm>
            <a:off x="7554548" y="109287"/>
            <a:ext cx="5265748" cy="186944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lnSpc>
                <a:spcPct val="120000"/>
              </a:lnSpc>
              <a:defRPr sz="2000">
                <a:solidFill>
                  <a:srgbClr val="424242"/>
                </a:solidFill>
                <a:latin typeface="+mn-lt"/>
                <a:ea typeface="+mn-ea"/>
                <a:cs typeface="+mn-cs"/>
                <a:sym typeface="Helvetica"/>
              </a:defRPr>
            </a:pPr>
            <a:r>
              <a:t>S - software</a:t>
            </a:r>
          </a:p>
          <a:p>
            <a:pPr algn="l" defTabSz="457200">
              <a:lnSpc>
                <a:spcPct val="120000"/>
              </a:lnSpc>
              <a:defRPr sz="2000">
                <a:solidFill>
                  <a:srgbClr val="4D4E4C"/>
                </a:solidFill>
                <a:latin typeface="+mn-lt"/>
                <a:ea typeface="+mn-ea"/>
                <a:cs typeface="+mn-cs"/>
                <a:sym typeface="Helvetica"/>
              </a:defRPr>
            </a:pPr>
            <a:r>
              <a:t>H - hardware</a:t>
            </a:r>
          </a:p>
          <a:p>
            <a:pPr algn="l" defTabSz="457200">
              <a:lnSpc>
                <a:spcPct val="120000"/>
              </a:lnSpc>
              <a:defRPr sz="2000">
                <a:solidFill>
                  <a:srgbClr val="4D4E4C"/>
                </a:solidFill>
                <a:latin typeface="+mn-lt"/>
                <a:ea typeface="+mn-ea"/>
                <a:cs typeface="+mn-cs"/>
                <a:sym typeface="Helvetica"/>
              </a:defRPr>
            </a:pPr>
            <a:r>
              <a:t>E - environment</a:t>
            </a:r>
          </a:p>
          <a:p>
            <a:pPr algn="l" defTabSz="457200">
              <a:lnSpc>
                <a:spcPct val="120000"/>
              </a:lnSpc>
              <a:defRPr b="1" i="1" sz="2000">
                <a:solidFill>
                  <a:srgbClr val="054A86"/>
                </a:solidFill>
                <a:latin typeface="+mn-lt"/>
                <a:ea typeface="+mn-ea"/>
                <a:cs typeface="+mn-cs"/>
                <a:sym typeface="Helvetica"/>
              </a:defRPr>
            </a:pPr>
            <a:r>
              <a:t>L - LIVEWARE</a:t>
            </a:r>
          </a:p>
          <a:p>
            <a:pPr algn="l" defTabSz="457200">
              <a:lnSpc>
                <a:spcPct val="120000"/>
              </a:lnSpc>
              <a:defRPr b="1" i="1" sz="2000">
                <a:solidFill>
                  <a:srgbClr val="054A86"/>
                </a:solidFill>
                <a:latin typeface="+mn-lt"/>
                <a:ea typeface="+mn-ea"/>
                <a:cs typeface="+mn-cs"/>
                <a:sym typeface="Helvetica"/>
              </a:defRPr>
            </a:pPr>
            <a:r>
              <a:t>L - LIVEWARE (CENTRAL LIVEWARE)</a:t>
            </a:r>
          </a:p>
        </p:txBody>
      </p:sp>
      <p:sp>
        <p:nvSpPr>
          <p:cNvPr id="356" name="Shape 356"/>
          <p:cNvSpPr/>
          <p:nvPr/>
        </p:nvSpPr>
        <p:spPr>
          <a:xfrm>
            <a:off x="335709" y="2459309"/>
            <a:ext cx="12333382" cy="381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lnSpc>
                <a:spcPct val="120000"/>
              </a:lnSpc>
              <a:defRPr sz="1800">
                <a:solidFill>
                  <a:srgbClr val="424242"/>
                </a:solidFill>
                <a:latin typeface="+mn-lt"/>
                <a:ea typeface="+mn-ea"/>
                <a:cs typeface="+mn-cs"/>
                <a:sym typeface="Helvetica"/>
              </a:defRPr>
            </a:pPr>
            <a:r>
              <a:t>‘</a:t>
            </a:r>
            <a:r>
              <a:rPr b="1"/>
              <a:t>Liveware</a:t>
            </a:r>
            <a:r>
              <a:t>’ represents people in the SHELL model.  You are ‘</a:t>
            </a:r>
            <a:r>
              <a:rPr b="1"/>
              <a:t>central liveware</a:t>
            </a:r>
            <a:r>
              <a:t>’, other people are ‘</a:t>
            </a:r>
            <a:r>
              <a:rPr b="1"/>
              <a:t>liveware</a:t>
            </a:r>
            <a:r>
              <a:t>’</a:t>
            </a:r>
          </a:p>
        </p:txBody>
      </p:sp>
      <p:sp>
        <p:nvSpPr>
          <p:cNvPr id="357" name="Shape 357"/>
          <p:cNvSpPr/>
          <p:nvPr/>
        </p:nvSpPr>
        <p:spPr>
          <a:xfrm>
            <a:off x="420071" y="3405899"/>
            <a:ext cx="4512637" cy="3240920"/>
          </a:xfrm>
          <a:prstGeom prst="roundRect">
            <a:avLst>
              <a:gd name="adj" fmla="val 10131"/>
            </a:avLst>
          </a:prstGeom>
          <a:blipFill>
            <a:blip r:embed="rId2"/>
            <a:stretch>
              <a:fillRect/>
            </a:stretch>
          </a:blipFill>
          <a:ln w="50800">
            <a:solidFill>
              <a:srgbClr val="054A86"/>
            </a:solidFill>
          </a:ln>
          <a:effectLst>
            <a:outerShdw sx="100000" sy="100000" kx="0" ky="0" algn="b" rotWithShape="0" blurRad="38100" dist="23000" dir="5400000">
              <a:srgbClr val="000000">
                <a:alpha val="35000"/>
              </a:srgbClr>
            </a:outerShdw>
          </a:effectLst>
        </p:spPr>
        <p:txBody>
          <a:bodyPr lIns="50800" tIns="50800" rIns="50800" bIns="50800" anchor="ctr"/>
          <a:lstStyle/>
          <a:p>
            <a:pPr algn="l" defTabSz="457200">
              <a:defRPr sz="1800">
                <a:latin typeface="Calibri"/>
                <a:ea typeface="Calibri"/>
                <a:cs typeface="Calibri"/>
                <a:sym typeface="Calibri"/>
              </a:defRPr>
            </a:pPr>
          </a:p>
        </p:txBody>
      </p:sp>
      <p:sp>
        <p:nvSpPr>
          <p:cNvPr id="358" name="Shape 358"/>
          <p:cNvSpPr/>
          <p:nvPr/>
        </p:nvSpPr>
        <p:spPr>
          <a:xfrm>
            <a:off x="5225860" y="3320889"/>
            <a:ext cx="6972691" cy="105156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nSpc>
                <a:spcPct val="120000"/>
              </a:lnSpc>
              <a:defRPr sz="1800">
                <a:solidFill>
                  <a:srgbClr val="424242"/>
                </a:solidFill>
                <a:latin typeface="+mn-lt"/>
                <a:ea typeface="+mn-ea"/>
                <a:cs typeface="+mn-cs"/>
                <a:sym typeface="Helvetica"/>
              </a:defRPr>
            </a:lvl1pPr>
          </a:lstStyle>
          <a:p>
            <a:pPr/>
            <a:r>
              <a:t>Just as interactions between you and software, hardware and environment are critical to performance, so are interactions between you and other people. Obviously!</a:t>
            </a:r>
          </a:p>
        </p:txBody>
      </p:sp>
      <p:sp>
        <p:nvSpPr>
          <p:cNvPr id="359" name="Shape 359"/>
          <p:cNvSpPr/>
          <p:nvPr/>
        </p:nvSpPr>
        <p:spPr>
          <a:xfrm>
            <a:off x="5225860" y="4792726"/>
            <a:ext cx="6972691" cy="2057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nSpc>
                <a:spcPct val="120000"/>
              </a:lnSpc>
              <a:defRPr sz="1800">
                <a:solidFill>
                  <a:srgbClr val="424242"/>
                </a:solidFill>
                <a:latin typeface="+mn-lt"/>
                <a:ea typeface="+mn-ea"/>
                <a:cs typeface="+mn-cs"/>
                <a:sym typeface="Helvetica"/>
              </a:defRPr>
            </a:lvl1pPr>
          </a:lstStyle>
          <a:p>
            <a:pPr/>
            <a:r>
              <a:t>Here, the properties of leadership, cooperation, teamwork, communication, and personality come into play.  This is clearly a vital aspect of Human Factors, given all healthcare occurs in a team environment and our focus in on people - our patients and colleagues. We will explore these areas more in the Non-Technical Skills learning package.</a:t>
            </a:r>
          </a:p>
        </p:txBody>
      </p:sp>
      <p:pic>
        <p:nvPicPr>
          <p:cNvPr id="360" name="image5.png" descr="HEDSup_logo_forSCREEN.png"/>
          <p:cNvPicPr>
            <a:picLocks noChangeAspect="1"/>
          </p:cNvPicPr>
          <p:nvPr/>
        </p:nvPicPr>
        <p:blipFill>
          <a:blip r:embed="rId3">
            <a:extLst/>
          </a:blip>
          <a:srcRect l="23256" t="36947" r="0" b="20994"/>
          <a:stretch>
            <a:fillRect/>
          </a:stretch>
        </p:blipFill>
        <p:spPr>
          <a:xfrm>
            <a:off x="9833872" y="7972386"/>
            <a:ext cx="3053644" cy="771369"/>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358"/>
                                        </p:tgtEl>
                                        <p:attrNameLst>
                                          <p:attrName>style.visibility</p:attrName>
                                        </p:attrNameLst>
                                      </p:cBhvr>
                                      <p:to>
                                        <p:strVal val="visible"/>
                                      </p:to>
                                    </p:set>
                                    <p:animEffect filter="dissolve" transition="in">
                                      <p:cBhvr>
                                        <p:cTn id="7" dur="499"/>
                                        <p:tgtEl>
                                          <p:spTgt spid="358"/>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357"/>
                                        </p:tgtEl>
                                        <p:attrNameLst>
                                          <p:attrName>style.visibility</p:attrName>
                                        </p:attrNameLst>
                                      </p:cBhvr>
                                      <p:to>
                                        <p:strVal val="visible"/>
                                      </p:to>
                                    </p:set>
                                    <p:animEffect filter="dissolve" transition="in">
                                      <p:cBhvr>
                                        <p:cTn id="12" dur="499"/>
                                        <p:tgtEl>
                                          <p:spTgt spid="357"/>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359"/>
                                        </p:tgtEl>
                                        <p:attrNameLst>
                                          <p:attrName>style.visibility</p:attrName>
                                        </p:attrNameLst>
                                      </p:cBhvr>
                                      <p:to>
                                        <p:strVal val="visible"/>
                                      </p:to>
                                    </p:set>
                                    <p:animEffect filter="dissolve" transition="in">
                                      <p:cBhvr>
                                        <p:cTn id="17" dur="499"/>
                                        <p:tgtEl>
                                          <p:spTgt spid="3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57" grpId="2"/>
      <p:bldP build="whole" bldLvl="1" animBg="1" rev="0" advAuto="0" spid="359" grpId="3"/>
      <p:bldP build="whole" bldLvl="1" animBg="1" rev="0" advAuto="0" spid="358" grpId="1"/>
    </p:bldLst>
  </p:timing>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2" name="Shape 362"/>
          <p:cNvSpPr/>
          <p:nvPr/>
        </p:nvSpPr>
        <p:spPr>
          <a:xfrm>
            <a:off x="285556" y="919365"/>
            <a:ext cx="3035296" cy="561847"/>
          </a:xfrm>
          <a:prstGeom prst="rect">
            <a:avLst/>
          </a:prstGeom>
          <a:ln w="12700">
            <a:miter lim="400000"/>
          </a:ln>
          <a:extLst>
            <a:ext uri="{C572A759-6A51-4108-AA02-DFA0A04FC94B}">
              <ma14:wrappingTextBoxFlag xmlns:ma14="http://schemas.microsoft.com/office/mac/drawingml/2011/main" val="1"/>
            </a:ext>
          </a:extLst>
        </p:spPr>
        <p:txBody>
          <a:bodyPr wrap="none" lIns="65022" tIns="65022" rIns="65022" bIns="65022">
            <a:spAutoFit/>
          </a:bodyPr>
          <a:lstStyle>
            <a:lvl1pPr algn="l" defTabSz="650240">
              <a:defRPr sz="2800">
                <a:solidFill>
                  <a:srgbClr val="AE326C"/>
                </a:solidFill>
                <a:latin typeface="+mn-lt"/>
                <a:ea typeface="+mn-ea"/>
                <a:cs typeface="+mn-cs"/>
                <a:sym typeface="Helvetica"/>
              </a:defRPr>
            </a:lvl1pPr>
          </a:lstStyle>
          <a:p>
            <a:pPr/>
            <a:r>
              <a:t>The SHELL model</a:t>
            </a:r>
          </a:p>
        </p:txBody>
      </p:sp>
      <p:grpSp>
        <p:nvGrpSpPr>
          <p:cNvPr id="367" name="Group 367"/>
          <p:cNvGrpSpPr/>
          <p:nvPr/>
        </p:nvGrpSpPr>
        <p:grpSpPr>
          <a:xfrm>
            <a:off x="5208392" y="3548483"/>
            <a:ext cx="2391690" cy="1970389"/>
            <a:chOff x="0" y="0"/>
            <a:chExt cx="2391689" cy="1970388"/>
          </a:xfrm>
        </p:grpSpPr>
        <p:sp>
          <p:nvSpPr>
            <p:cNvPr id="363" name="Shape 363"/>
            <p:cNvSpPr/>
            <p:nvPr/>
          </p:nvSpPr>
          <p:spPr>
            <a:xfrm>
              <a:off x="-1" y="0"/>
              <a:ext cx="1678014" cy="1641720"/>
            </a:xfrm>
            <a:prstGeom prst="roundRect">
              <a:avLst>
                <a:gd name="adj" fmla="val 11536"/>
              </a:avLst>
            </a:prstGeom>
            <a:blipFill rotWithShape="1">
              <a:blip r:embed="rId2"/>
              <a:srcRect l="0" t="0" r="0" b="0"/>
              <a:stretch>
                <a:fillRect/>
              </a:stretch>
            </a:blipFill>
            <a:ln w="50800" cap="flat">
              <a:solidFill>
                <a:srgbClr val="054A86"/>
              </a:solidFill>
              <a:prstDash val="solid"/>
              <a:round/>
            </a:ln>
            <a:effectLst>
              <a:outerShdw sx="100000" sy="100000" kx="0" ky="0" algn="b" rotWithShape="0" blurRad="38100" dist="23000" dir="5400000">
                <a:srgbClr val="000000">
                  <a:alpha val="35000"/>
                </a:srgbClr>
              </a:outerShdw>
            </a:effectLst>
          </p:spPr>
          <p:txBody>
            <a:bodyPr wrap="square" lIns="50800" tIns="50800" rIns="50800" bIns="50800" numCol="1" anchor="ctr">
              <a:noAutofit/>
            </a:bodyPr>
            <a:lstStyle/>
            <a:p>
              <a:pPr algn="l" defTabSz="457200">
                <a:defRPr sz="1800">
                  <a:latin typeface="Calibri"/>
                  <a:ea typeface="Calibri"/>
                  <a:cs typeface="Calibri"/>
                  <a:sym typeface="Calibri"/>
                </a:defRPr>
              </a:pPr>
            </a:p>
          </p:txBody>
        </p:sp>
        <p:grpSp>
          <p:nvGrpSpPr>
            <p:cNvPr id="366" name="Group 366"/>
            <p:cNvGrpSpPr/>
            <p:nvPr/>
          </p:nvGrpSpPr>
          <p:grpSpPr>
            <a:xfrm>
              <a:off x="1052531" y="1264046"/>
              <a:ext cx="1339158" cy="706343"/>
              <a:chOff x="0" y="0"/>
              <a:chExt cx="1339157" cy="706341"/>
            </a:xfrm>
          </p:grpSpPr>
          <p:sp>
            <p:nvSpPr>
              <p:cNvPr id="364" name="Shape 364"/>
              <p:cNvSpPr/>
              <p:nvPr/>
            </p:nvSpPr>
            <p:spPr>
              <a:xfrm>
                <a:off x="0" y="0"/>
                <a:ext cx="1339158" cy="706342"/>
              </a:xfrm>
              <a:prstGeom prst="roundRect">
                <a:avLst>
                  <a:gd name="adj" fmla="val 28759"/>
                </a:avLst>
              </a:prstGeom>
              <a:solidFill>
                <a:srgbClr val="AE326C"/>
              </a:solidFill>
              <a:ln w="50800" cap="flat">
                <a:solidFill>
                  <a:srgbClr val="054A86"/>
                </a:solidFill>
                <a:prstDash val="solid"/>
                <a:round/>
              </a:ln>
              <a:effectLst>
                <a:outerShdw sx="100000" sy="100000" kx="0" ky="0" algn="b" rotWithShape="0" blurRad="38100" dist="23000" dir="5400000">
                  <a:srgbClr val="000000">
                    <a:alpha val="35000"/>
                  </a:srgbClr>
                </a:outerShdw>
              </a:effectLst>
            </p:spPr>
            <p:txBody>
              <a:bodyPr wrap="square" lIns="50800" tIns="50800" rIns="50800" bIns="50800" numCol="1" anchor="ctr">
                <a:noAutofit/>
              </a:bodyPr>
              <a:lstStyle/>
              <a:p>
                <a:pPr defTabSz="457200">
                  <a:defRPr b="1" sz="1800">
                    <a:solidFill>
                      <a:srgbClr val="FFFFFF"/>
                    </a:solidFill>
                    <a:latin typeface="+mn-lt"/>
                    <a:ea typeface="+mn-ea"/>
                    <a:cs typeface="+mn-cs"/>
                    <a:sym typeface="Helvetica"/>
                  </a:defRPr>
                </a:pPr>
              </a:p>
            </p:txBody>
          </p:sp>
          <p:sp>
            <p:nvSpPr>
              <p:cNvPr id="365" name="Shape 365"/>
              <p:cNvSpPr/>
              <p:nvPr/>
            </p:nvSpPr>
            <p:spPr>
              <a:xfrm>
                <a:off x="59496" y="167751"/>
                <a:ext cx="1220165" cy="3708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lvl1pPr defTabSz="457200">
                  <a:defRPr b="1" sz="1800">
                    <a:solidFill>
                      <a:srgbClr val="FFFFFF"/>
                    </a:solidFill>
                    <a:latin typeface="+mn-lt"/>
                    <a:ea typeface="+mn-ea"/>
                    <a:cs typeface="+mn-cs"/>
                    <a:sym typeface="Helvetica"/>
                  </a:defRPr>
                </a:lvl1pPr>
              </a:lstStyle>
              <a:p>
                <a:pPr/>
                <a:r>
                  <a:t>liveware</a:t>
                </a:r>
              </a:p>
            </p:txBody>
          </p:sp>
        </p:grpSp>
      </p:grpSp>
      <p:sp>
        <p:nvSpPr>
          <p:cNvPr id="368" name="Shape 368"/>
          <p:cNvSpPr/>
          <p:nvPr/>
        </p:nvSpPr>
        <p:spPr>
          <a:xfrm>
            <a:off x="8012996" y="962786"/>
            <a:ext cx="4883453" cy="105156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nSpc>
                <a:spcPct val="120000"/>
              </a:lnSpc>
              <a:defRPr sz="1800">
                <a:solidFill>
                  <a:srgbClr val="424242"/>
                </a:solidFill>
                <a:latin typeface="+mn-lt"/>
                <a:ea typeface="+mn-ea"/>
                <a:cs typeface="+mn-cs"/>
                <a:sym typeface="Helvetica"/>
              </a:defRPr>
            </a:lvl1pPr>
          </a:lstStyle>
          <a:p>
            <a:pPr/>
            <a:r>
              <a:t>Interactions between the individual and the 4 other components of the SHELL model are often critical to performance</a:t>
            </a:r>
          </a:p>
        </p:txBody>
      </p:sp>
      <p:sp>
        <p:nvSpPr>
          <p:cNvPr id="369" name="Shape 369"/>
          <p:cNvSpPr/>
          <p:nvPr/>
        </p:nvSpPr>
        <p:spPr>
          <a:xfrm>
            <a:off x="297868" y="1641088"/>
            <a:ext cx="4883452" cy="172212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nSpc>
                <a:spcPct val="120000"/>
              </a:lnSpc>
              <a:defRPr sz="1800">
                <a:solidFill>
                  <a:srgbClr val="424242"/>
                </a:solidFill>
                <a:latin typeface="+mn-lt"/>
                <a:ea typeface="+mn-ea"/>
                <a:cs typeface="+mn-cs"/>
                <a:sym typeface="Helvetica"/>
              </a:defRPr>
            </a:lvl1pPr>
          </a:lstStyle>
          <a:p>
            <a:pPr/>
            <a:r>
              <a:t>Human Factors is all about trying to engineer these interactions in such a way that it makes it easy for people to work the right way.  In healthcare this means providing safe and effective care in a timely manner.</a:t>
            </a:r>
          </a:p>
        </p:txBody>
      </p:sp>
      <p:sp>
        <p:nvSpPr>
          <p:cNvPr id="370" name="Shape 370"/>
          <p:cNvSpPr/>
          <p:nvPr/>
        </p:nvSpPr>
        <p:spPr>
          <a:xfrm>
            <a:off x="8011590" y="2098797"/>
            <a:ext cx="4883454" cy="105156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nSpc>
                <a:spcPct val="120000"/>
              </a:lnSpc>
              <a:defRPr sz="1800">
                <a:solidFill>
                  <a:srgbClr val="424242"/>
                </a:solidFill>
                <a:latin typeface="+mn-lt"/>
                <a:ea typeface="+mn-ea"/>
                <a:cs typeface="+mn-cs"/>
                <a:sym typeface="Helvetica"/>
              </a:defRPr>
            </a:lvl1pPr>
          </a:lstStyle>
          <a:p>
            <a:pPr/>
            <a:r>
              <a:t>Some components may be more critical at different times and places, but none are more or less important overall</a:t>
            </a:r>
          </a:p>
        </p:txBody>
      </p:sp>
      <p:sp>
        <p:nvSpPr>
          <p:cNvPr id="371" name="Shape 371"/>
          <p:cNvSpPr/>
          <p:nvPr/>
        </p:nvSpPr>
        <p:spPr>
          <a:xfrm>
            <a:off x="297868" y="5980372"/>
            <a:ext cx="4883452" cy="2057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nSpc>
                <a:spcPct val="120000"/>
              </a:lnSpc>
              <a:defRPr sz="1800">
                <a:solidFill>
                  <a:srgbClr val="424242"/>
                </a:solidFill>
                <a:latin typeface="+mn-lt"/>
                <a:ea typeface="+mn-ea"/>
                <a:cs typeface="+mn-cs"/>
                <a:sym typeface="Helvetica"/>
              </a:defRPr>
            </a:lvl1pPr>
          </a:lstStyle>
          <a:p>
            <a:pPr/>
            <a:r>
              <a:t>Appreciation of Human Factors can be especially powerful during in-situ simulation or with simulated ‘rehearsals’ of new systems or places of work.  The SHELL model can provide a great framework to generate ideas for learning and improvement.</a:t>
            </a:r>
          </a:p>
        </p:txBody>
      </p:sp>
      <p:grpSp>
        <p:nvGrpSpPr>
          <p:cNvPr id="377" name="Group 377"/>
          <p:cNvGrpSpPr/>
          <p:nvPr/>
        </p:nvGrpSpPr>
        <p:grpSpPr>
          <a:xfrm>
            <a:off x="5306555" y="347228"/>
            <a:ext cx="2391690" cy="3056490"/>
            <a:chOff x="0" y="0"/>
            <a:chExt cx="2391689" cy="3056488"/>
          </a:xfrm>
        </p:grpSpPr>
        <p:sp>
          <p:nvSpPr>
            <p:cNvPr id="372" name="Shape 372"/>
            <p:cNvSpPr/>
            <p:nvPr/>
          </p:nvSpPr>
          <p:spPr>
            <a:xfrm>
              <a:off x="-1" y="-1"/>
              <a:ext cx="1678014" cy="1641721"/>
            </a:xfrm>
            <a:prstGeom prst="roundRect">
              <a:avLst>
                <a:gd name="adj" fmla="val 11536"/>
              </a:avLst>
            </a:prstGeom>
            <a:blipFill rotWithShape="1">
              <a:blip r:embed="rId3"/>
              <a:srcRect l="0" t="0" r="0" b="0"/>
              <a:stretch>
                <a:fillRect/>
              </a:stretch>
            </a:blipFill>
            <a:ln w="50800" cap="flat">
              <a:solidFill>
                <a:srgbClr val="054A86"/>
              </a:solidFill>
              <a:prstDash val="solid"/>
              <a:round/>
            </a:ln>
            <a:effectLst>
              <a:outerShdw sx="100000" sy="100000" kx="0" ky="0" algn="b" rotWithShape="0" blurRad="38100" dist="23000" dir="5400000">
                <a:srgbClr val="000000">
                  <a:alpha val="35000"/>
                </a:srgbClr>
              </a:outerShdw>
            </a:effectLst>
          </p:spPr>
          <p:txBody>
            <a:bodyPr wrap="square" lIns="50800" tIns="50800" rIns="50800" bIns="50800" numCol="1" anchor="ctr">
              <a:noAutofit/>
            </a:bodyPr>
            <a:lstStyle/>
            <a:p>
              <a:pPr algn="l" defTabSz="457200">
                <a:defRPr sz="1800">
                  <a:latin typeface="Calibri"/>
                  <a:ea typeface="Calibri"/>
                  <a:cs typeface="Calibri"/>
                  <a:sym typeface="Calibri"/>
                </a:defRPr>
              </a:pPr>
            </a:p>
          </p:txBody>
        </p:sp>
        <p:grpSp>
          <p:nvGrpSpPr>
            <p:cNvPr id="375" name="Group 375"/>
            <p:cNvGrpSpPr/>
            <p:nvPr/>
          </p:nvGrpSpPr>
          <p:grpSpPr>
            <a:xfrm>
              <a:off x="1052531" y="1282512"/>
              <a:ext cx="1339158" cy="706344"/>
              <a:chOff x="0" y="0"/>
              <a:chExt cx="1339157" cy="706342"/>
            </a:xfrm>
          </p:grpSpPr>
          <p:sp>
            <p:nvSpPr>
              <p:cNvPr id="373" name="Shape 373"/>
              <p:cNvSpPr/>
              <p:nvPr/>
            </p:nvSpPr>
            <p:spPr>
              <a:xfrm>
                <a:off x="0" y="0"/>
                <a:ext cx="1339158" cy="706343"/>
              </a:xfrm>
              <a:prstGeom prst="roundRect">
                <a:avLst>
                  <a:gd name="adj" fmla="val 28759"/>
                </a:avLst>
              </a:prstGeom>
              <a:solidFill>
                <a:srgbClr val="AE326C"/>
              </a:solidFill>
              <a:ln w="50800" cap="flat">
                <a:solidFill>
                  <a:srgbClr val="054A86"/>
                </a:solidFill>
                <a:prstDash val="solid"/>
                <a:round/>
              </a:ln>
              <a:effectLst>
                <a:outerShdw sx="100000" sy="100000" kx="0" ky="0" algn="b" rotWithShape="0" blurRad="38100" dist="23000" dir="5400000">
                  <a:srgbClr val="000000">
                    <a:alpha val="35000"/>
                  </a:srgbClr>
                </a:outerShdw>
              </a:effectLst>
            </p:spPr>
            <p:txBody>
              <a:bodyPr wrap="square" lIns="50800" tIns="50800" rIns="50800" bIns="50800" numCol="1" anchor="ctr">
                <a:noAutofit/>
              </a:bodyPr>
              <a:lstStyle/>
              <a:p>
                <a:pPr defTabSz="457200">
                  <a:defRPr b="1" sz="1800">
                    <a:solidFill>
                      <a:srgbClr val="FFFFFF"/>
                    </a:solidFill>
                    <a:latin typeface="+mn-lt"/>
                    <a:ea typeface="+mn-ea"/>
                    <a:cs typeface="+mn-cs"/>
                    <a:sym typeface="Helvetica"/>
                  </a:defRPr>
                </a:pPr>
              </a:p>
            </p:txBody>
          </p:sp>
          <p:sp>
            <p:nvSpPr>
              <p:cNvPr id="374" name="Shape 374"/>
              <p:cNvSpPr/>
              <p:nvPr/>
            </p:nvSpPr>
            <p:spPr>
              <a:xfrm>
                <a:off x="59496" y="167752"/>
                <a:ext cx="1220165" cy="3708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lvl1pPr defTabSz="457200">
                  <a:defRPr b="1" sz="1800">
                    <a:solidFill>
                      <a:srgbClr val="FFFFFF"/>
                    </a:solidFill>
                    <a:latin typeface="+mn-lt"/>
                    <a:ea typeface="+mn-ea"/>
                    <a:cs typeface="+mn-cs"/>
                    <a:sym typeface="Helvetica"/>
                  </a:defRPr>
                </a:lvl1pPr>
              </a:lstStyle>
              <a:p>
                <a:pPr/>
                <a:r>
                  <a:t>hardware</a:t>
                </a:r>
              </a:p>
            </p:txBody>
          </p:sp>
        </p:grpSp>
        <p:sp>
          <p:nvSpPr>
            <p:cNvPr id="376" name="Shape 376"/>
            <p:cNvSpPr/>
            <p:nvPr/>
          </p:nvSpPr>
          <p:spPr>
            <a:xfrm flipV="1">
              <a:off x="740841" y="1786487"/>
              <a:ext cx="2" cy="1270002"/>
            </a:xfrm>
            <a:prstGeom prst="line">
              <a:avLst/>
            </a:prstGeom>
            <a:noFill/>
            <a:ln w="76200" cap="flat">
              <a:solidFill>
                <a:srgbClr val="054A86"/>
              </a:solidFill>
              <a:prstDash val="solid"/>
              <a:miter lim="400000"/>
              <a:headEnd type="triangle" w="med" len="med"/>
              <a:tailEnd type="triangle" w="med" len="med"/>
            </a:ln>
            <a:effectLst/>
          </p:spPr>
          <p:txBody>
            <a:bodyPr wrap="square" lIns="45718" tIns="45718" rIns="45718" bIns="45718" numCol="1" anchor="t">
              <a:noAutofit/>
            </a:bodyPr>
            <a:lstStyle/>
            <a:p>
              <a:pPr/>
            </a:p>
          </p:txBody>
        </p:sp>
      </p:grpSp>
      <p:grpSp>
        <p:nvGrpSpPr>
          <p:cNvPr id="383" name="Group 383"/>
          <p:cNvGrpSpPr/>
          <p:nvPr/>
        </p:nvGrpSpPr>
        <p:grpSpPr>
          <a:xfrm>
            <a:off x="5306555" y="5334969"/>
            <a:ext cx="2391690" cy="3366689"/>
            <a:chOff x="0" y="0"/>
            <a:chExt cx="2391689" cy="3366688"/>
          </a:xfrm>
        </p:grpSpPr>
        <p:sp>
          <p:nvSpPr>
            <p:cNvPr id="378" name="Shape 378"/>
            <p:cNvSpPr/>
            <p:nvPr/>
          </p:nvSpPr>
          <p:spPr>
            <a:xfrm>
              <a:off x="-1" y="1414768"/>
              <a:ext cx="1678014" cy="1641720"/>
            </a:xfrm>
            <a:prstGeom prst="roundRect">
              <a:avLst>
                <a:gd name="adj" fmla="val 11716"/>
              </a:avLst>
            </a:prstGeom>
            <a:blipFill rotWithShape="1">
              <a:blip r:embed="rId4"/>
              <a:srcRect l="0" t="0" r="0" b="0"/>
              <a:stretch>
                <a:fillRect/>
              </a:stretch>
            </a:blipFill>
            <a:ln w="50800" cap="flat">
              <a:solidFill>
                <a:srgbClr val="054A86"/>
              </a:solidFill>
              <a:prstDash val="solid"/>
              <a:round/>
            </a:ln>
            <a:effectLst>
              <a:outerShdw sx="100000" sy="100000" kx="0" ky="0" algn="b" rotWithShape="0" blurRad="38100" dist="23000" dir="5400000">
                <a:srgbClr val="000000">
                  <a:alpha val="35000"/>
                </a:srgbClr>
              </a:outerShdw>
            </a:effectLst>
          </p:spPr>
          <p:txBody>
            <a:bodyPr wrap="square" lIns="50800" tIns="50800" rIns="50800" bIns="50800" numCol="1" anchor="ctr">
              <a:noAutofit/>
            </a:bodyPr>
            <a:lstStyle/>
            <a:p>
              <a:pPr algn="l" defTabSz="457200">
                <a:defRPr sz="1800">
                  <a:latin typeface="Calibri"/>
                  <a:ea typeface="Calibri"/>
                  <a:cs typeface="Calibri"/>
                  <a:sym typeface="Calibri"/>
                </a:defRPr>
              </a:pPr>
            </a:p>
          </p:txBody>
        </p:sp>
        <p:grpSp>
          <p:nvGrpSpPr>
            <p:cNvPr id="381" name="Group 381"/>
            <p:cNvGrpSpPr/>
            <p:nvPr/>
          </p:nvGrpSpPr>
          <p:grpSpPr>
            <a:xfrm>
              <a:off x="1052531" y="2660347"/>
              <a:ext cx="1339158" cy="706342"/>
              <a:chOff x="0" y="0"/>
              <a:chExt cx="1339157" cy="706341"/>
            </a:xfrm>
          </p:grpSpPr>
          <p:sp>
            <p:nvSpPr>
              <p:cNvPr id="379" name="Shape 379"/>
              <p:cNvSpPr/>
              <p:nvPr/>
            </p:nvSpPr>
            <p:spPr>
              <a:xfrm>
                <a:off x="0" y="0"/>
                <a:ext cx="1339158" cy="706342"/>
              </a:xfrm>
              <a:prstGeom prst="roundRect">
                <a:avLst>
                  <a:gd name="adj" fmla="val 28759"/>
                </a:avLst>
              </a:prstGeom>
              <a:solidFill>
                <a:srgbClr val="AE326C"/>
              </a:solidFill>
              <a:ln w="50800" cap="flat">
                <a:solidFill>
                  <a:srgbClr val="054A86"/>
                </a:solidFill>
                <a:prstDash val="solid"/>
                <a:round/>
              </a:ln>
              <a:effectLst>
                <a:outerShdw sx="100000" sy="100000" kx="0" ky="0" algn="b" rotWithShape="0" blurRad="38100" dist="23000" dir="5400000">
                  <a:srgbClr val="000000">
                    <a:alpha val="35000"/>
                  </a:srgbClr>
                </a:outerShdw>
              </a:effectLst>
            </p:spPr>
            <p:txBody>
              <a:bodyPr wrap="square" lIns="50800" tIns="50800" rIns="50800" bIns="50800" numCol="1" anchor="ctr">
                <a:noAutofit/>
              </a:bodyPr>
              <a:lstStyle/>
              <a:p>
                <a:pPr defTabSz="457200">
                  <a:defRPr b="1" sz="1800">
                    <a:solidFill>
                      <a:srgbClr val="FFFFFF"/>
                    </a:solidFill>
                    <a:latin typeface="+mn-lt"/>
                    <a:ea typeface="+mn-ea"/>
                    <a:cs typeface="+mn-cs"/>
                    <a:sym typeface="Helvetica"/>
                  </a:defRPr>
                </a:pPr>
              </a:p>
            </p:txBody>
          </p:sp>
          <p:sp>
            <p:nvSpPr>
              <p:cNvPr id="380" name="Shape 380"/>
              <p:cNvSpPr/>
              <p:nvPr/>
            </p:nvSpPr>
            <p:spPr>
              <a:xfrm>
                <a:off x="59496" y="167751"/>
                <a:ext cx="1220165" cy="3708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lvl1pPr defTabSz="457200">
                  <a:defRPr b="1" sz="1800">
                    <a:solidFill>
                      <a:srgbClr val="FFFFFF"/>
                    </a:solidFill>
                    <a:latin typeface="+mn-lt"/>
                    <a:ea typeface="+mn-ea"/>
                    <a:cs typeface="+mn-cs"/>
                    <a:sym typeface="Helvetica"/>
                  </a:defRPr>
                </a:lvl1pPr>
              </a:lstStyle>
              <a:p>
                <a:pPr/>
                <a:r>
                  <a:t>liveware</a:t>
                </a:r>
              </a:p>
            </p:txBody>
          </p:sp>
        </p:grpSp>
        <p:sp>
          <p:nvSpPr>
            <p:cNvPr id="382" name="Shape 382"/>
            <p:cNvSpPr/>
            <p:nvPr/>
          </p:nvSpPr>
          <p:spPr>
            <a:xfrm flipV="1">
              <a:off x="740841" y="0"/>
              <a:ext cx="2" cy="1270001"/>
            </a:xfrm>
            <a:prstGeom prst="line">
              <a:avLst/>
            </a:prstGeom>
            <a:noFill/>
            <a:ln w="76200" cap="flat">
              <a:solidFill>
                <a:srgbClr val="054A86"/>
              </a:solidFill>
              <a:prstDash val="solid"/>
              <a:miter lim="400000"/>
              <a:headEnd type="triangle" w="med" len="med"/>
              <a:tailEnd type="triangle" w="med" len="med"/>
            </a:ln>
            <a:effectLst/>
          </p:spPr>
          <p:txBody>
            <a:bodyPr wrap="square" lIns="45718" tIns="45718" rIns="45718" bIns="45718" numCol="1" anchor="t">
              <a:noAutofit/>
            </a:bodyPr>
            <a:lstStyle/>
            <a:p>
              <a:pPr/>
            </a:p>
          </p:txBody>
        </p:sp>
      </p:grpSp>
      <p:grpSp>
        <p:nvGrpSpPr>
          <p:cNvPr id="389" name="Group 389"/>
          <p:cNvGrpSpPr/>
          <p:nvPr/>
        </p:nvGrpSpPr>
        <p:grpSpPr>
          <a:xfrm>
            <a:off x="7045839" y="3540307"/>
            <a:ext cx="4017454" cy="1970389"/>
            <a:chOff x="0" y="0"/>
            <a:chExt cx="4017453" cy="1970388"/>
          </a:xfrm>
        </p:grpSpPr>
        <p:sp>
          <p:nvSpPr>
            <p:cNvPr id="384" name="Shape 384"/>
            <p:cNvSpPr/>
            <p:nvPr/>
          </p:nvSpPr>
          <p:spPr>
            <a:xfrm>
              <a:off x="1429437" y="0"/>
              <a:ext cx="1678012" cy="1641720"/>
            </a:xfrm>
            <a:prstGeom prst="roundRect">
              <a:avLst>
                <a:gd name="adj" fmla="val 11187"/>
              </a:avLst>
            </a:prstGeom>
            <a:blipFill rotWithShape="1">
              <a:blip r:embed="rId5"/>
              <a:srcRect l="0" t="0" r="0" b="0"/>
              <a:stretch>
                <a:fillRect/>
              </a:stretch>
            </a:blipFill>
            <a:ln w="50800" cap="flat">
              <a:solidFill>
                <a:srgbClr val="054A86"/>
              </a:solidFill>
              <a:prstDash val="solid"/>
              <a:round/>
            </a:ln>
            <a:effectLst>
              <a:outerShdw sx="100000" sy="100000" kx="0" ky="0" algn="b" rotWithShape="0" blurRad="38100" dist="23000" dir="5400000">
                <a:srgbClr val="000000">
                  <a:alpha val="35000"/>
                </a:srgbClr>
              </a:outerShdw>
            </a:effectLst>
          </p:spPr>
          <p:txBody>
            <a:bodyPr wrap="square" lIns="50800" tIns="50800" rIns="50800" bIns="50800" numCol="1" anchor="ctr">
              <a:noAutofit/>
            </a:bodyPr>
            <a:lstStyle/>
            <a:p>
              <a:pPr algn="l" defTabSz="457200">
                <a:defRPr sz="1800">
                  <a:latin typeface="Calibri"/>
                  <a:ea typeface="Calibri"/>
                  <a:cs typeface="Calibri"/>
                  <a:sym typeface="Calibri"/>
                </a:defRPr>
              </a:pPr>
            </a:p>
          </p:txBody>
        </p:sp>
        <p:grpSp>
          <p:nvGrpSpPr>
            <p:cNvPr id="387" name="Group 387"/>
            <p:cNvGrpSpPr/>
            <p:nvPr/>
          </p:nvGrpSpPr>
          <p:grpSpPr>
            <a:xfrm>
              <a:off x="2243912" y="1264046"/>
              <a:ext cx="1773542" cy="706343"/>
              <a:chOff x="0" y="0"/>
              <a:chExt cx="1773541" cy="706341"/>
            </a:xfrm>
          </p:grpSpPr>
          <p:sp>
            <p:nvSpPr>
              <p:cNvPr id="385" name="Shape 385"/>
              <p:cNvSpPr/>
              <p:nvPr/>
            </p:nvSpPr>
            <p:spPr>
              <a:xfrm>
                <a:off x="0" y="0"/>
                <a:ext cx="1773542" cy="706342"/>
              </a:xfrm>
              <a:prstGeom prst="roundRect">
                <a:avLst>
                  <a:gd name="adj" fmla="val 28759"/>
                </a:avLst>
              </a:prstGeom>
              <a:solidFill>
                <a:srgbClr val="AE326C"/>
              </a:solidFill>
              <a:ln w="50800" cap="flat">
                <a:solidFill>
                  <a:srgbClr val="054A86"/>
                </a:solidFill>
                <a:prstDash val="solid"/>
                <a:round/>
              </a:ln>
              <a:effectLst>
                <a:outerShdw sx="100000" sy="100000" kx="0" ky="0" algn="b" rotWithShape="0" blurRad="38100" dist="23000" dir="5400000">
                  <a:srgbClr val="000000">
                    <a:alpha val="35000"/>
                  </a:srgbClr>
                </a:outerShdw>
              </a:effectLst>
            </p:spPr>
            <p:txBody>
              <a:bodyPr wrap="square" lIns="50800" tIns="50800" rIns="50800" bIns="50800" numCol="1" anchor="ctr">
                <a:noAutofit/>
              </a:bodyPr>
              <a:lstStyle/>
              <a:p>
                <a:pPr defTabSz="457200">
                  <a:defRPr b="1" sz="1800">
                    <a:solidFill>
                      <a:srgbClr val="FFFFFF"/>
                    </a:solidFill>
                    <a:latin typeface="+mn-lt"/>
                    <a:ea typeface="+mn-ea"/>
                    <a:cs typeface="+mn-cs"/>
                    <a:sym typeface="Helvetica"/>
                  </a:defRPr>
                </a:pPr>
              </a:p>
            </p:txBody>
          </p:sp>
          <p:sp>
            <p:nvSpPr>
              <p:cNvPr id="386" name="Shape 386"/>
              <p:cNvSpPr/>
              <p:nvPr/>
            </p:nvSpPr>
            <p:spPr>
              <a:xfrm>
                <a:off x="59496" y="167751"/>
                <a:ext cx="1654549" cy="3708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lvl1pPr defTabSz="457200">
                  <a:defRPr b="1" sz="1800">
                    <a:solidFill>
                      <a:srgbClr val="FFFFFF"/>
                    </a:solidFill>
                    <a:latin typeface="+mn-lt"/>
                    <a:ea typeface="+mn-ea"/>
                    <a:cs typeface="+mn-cs"/>
                    <a:sym typeface="Helvetica"/>
                  </a:defRPr>
                </a:lvl1pPr>
              </a:lstStyle>
              <a:p>
                <a:pPr/>
                <a:r>
                  <a:t>environment</a:t>
                </a:r>
              </a:p>
            </p:txBody>
          </p:sp>
        </p:grpSp>
        <p:sp>
          <p:nvSpPr>
            <p:cNvPr id="388" name="Shape 388"/>
            <p:cNvSpPr/>
            <p:nvPr/>
          </p:nvSpPr>
          <p:spPr>
            <a:xfrm flipH="1" flipV="1">
              <a:off x="0" y="829034"/>
              <a:ext cx="1270001" cy="2"/>
            </a:xfrm>
            <a:prstGeom prst="line">
              <a:avLst/>
            </a:prstGeom>
            <a:noFill/>
            <a:ln w="76200" cap="flat">
              <a:solidFill>
                <a:srgbClr val="054A86"/>
              </a:solidFill>
              <a:prstDash val="solid"/>
              <a:miter lim="400000"/>
              <a:headEnd type="triangle" w="med" len="med"/>
              <a:tailEnd type="triangle" w="med" len="med"/>
            </a:ln>
            <a:effectLst/>
          </p:spPr>
          <p:txBody>
            <a:bodyPr wrap="square" lIns="45718" tIns="45718" rIns="45718" bIns="45718" numCol="1" anchor="t">
              <a:noAutofit/>
            </a:bodyPr>
            <a:lstStyle/>
            <a:p>
              <a:pPr/>
            </a:p>
          </p:txBody>
        </p:sp>
      </p:grpSp>
      <p:grpSp>
        <p:nvGrpSpPr>
          <p:cNvPr id="395" name="Group 395"/>
          <p:cNvGrpSpPr/>
          <p:nvPr/>
        </p:nvGrpSpPr>
        <p:grpSpPr>
          <a:xfrm>
            <a:off x="1941508" y="3540307"/>
            <a:ext cx="3107450" cy="1970389"/>
            <a:chOff x="0" y="0"/>
            <a:chExt cx="3107449" cy="1970388"/>
          </a:xfrm>
        </p:grpSpPr>
        <p:sp>
          <p:nvSpPr>
            <p:cNvPr id="390" name="Shape 390"/>
            <p:cNvSpPr/>
            <p:nvPr/>
          </p:nvSpPr>
          <p:spPr>
            <a:xfrm>
              <a:off x="-1" y="0"/>
              <a:ext cx="1678013" cy="1641720"/>
            </a:xfrm>
            <a:prstGeom prst="roundRect">
              <a:avLst>
                <a:gd name="adj" fmla="val 11536"/>
              </a:avLst>
            </a:prstGeom>
            <a:blipFill rotWithShape="1">
              <a:blip r:embed="rId6"/>
              <a:srcRect l="0" t="0" r="0" b="0"/>
              <a:stretch>
                <a:fillRect/>
              </a:stretch>
            </a:blipFill>
            <a:ln w="50800" cap="flat">
              <a:solidFill>
                <a:srgbClr val="054A86"/>
              </a:solidFill>
              <a:prstDash val="solid"/>
              <a:round/>
            </a:ln>
            <a:effectLst>
              <a:outerShdw sx="100000" sy="100000" kx="0" ky="0" algn="b" rotWithShape="0" blurRad="38100" dist="23000" dir="5400000">
                <a:srgbClr val="000000">
                  <a:alpha val="35000"/>
                </a:srgbClr>
              </a:outerShdw>
            </a:effectLst>
          </p:spPr>
          <p:txBody>
            <a:bodyPr wrap="square" lIns="50800" tIns="50800" rIns="50800" bIns="50800" numCol="1" anchor="ctr">
              <a:noAutofit/>
            </a:bodyPr>
            <a:lstStyle/>
            <a:p>
              <a:pPr algn="l" defTabSz="457200">
                <a:defRPr sz="1800">
                  <a:latin typeface="Calibri"/>
                  <a:ea typeface="Calibri"/>
                  <a:cs typeface="Calibri"/>
                  <a:sym typeface="Calibri"/>
                </a:defRPr>
              </a:pPr>
            </a:p>
          </p:txBody>
        </p:sp>
        <p:grpSp>
          <p:nvGrpSpPr>
            <p:cNvPr id="393" name="Group 393"/>
            <p:cNvGrpSpPr/>
            <p:nvPr/>
          </p:nvGrpSpPr>
          <p:grpSpPr>
            <a:xfrm>
              <a:off x="934324" y="1264046"/>
              <a:ext cx="1339157" cy="706343"/>
              <a:chOff x="0" y="0"/>
              <a:chExt cx="1339156" cy="706341"/>
            </a:xfrm>
          </p:grpSpPr>
          <p:sp>
            <p:nvSpPr>
              <p:cNvPr id="391" name="Shape 391"/>
              <p:cNvSpPr/>
              <p:nvPr/>
            </p:nvSpPr>
            <p:spPr>
              <a:xfrm>
                <a:off x="0" y="0"/>
                <a:ext cx="1339157" cy="706342"/>
              </a:xfrm>
              <a:prstGeom prst="roundRect">
                <a:avLst>
                  <a:gd name="adj" fmla="val 28759"/>
                </a:avLst>
              </a:prstGeom>
              <a:solidFill>
                <a:srgbClr val="AE326C"/>
              </a:solidFill>
              <a:ln w="50800" cap="flat">
                <a:solidFill>
                  <a:srgbClr val="054A86"/>
                </a:solidFill>
                <a:prstDash val="solid"/>
                <a:round/>
              </a:ln>
              <a:effectLst>
                <a:outerShdw sx="100000" sy="100000" kx="0" ky="0" algn="b" rotWithShape="0" blurRad="38100" dist="23000" dir="5400000">
                  <a:srgbClr val="000000">
                    <a:alpha val="35000"/>
                  </a:srgbClr>
                </a:outerShdw>
              </a:effectLst>
            </p:spPr>
            <p:txBody>
              <a:bodyPr wrap="square" lIns="50800" tIns="50800" rIns="50800" bIns="50800" numCol="1" anchor="ctr">
                <a:noAutofit/>
              </a:bodyPr>
              <a:lstStyle/>
              <a:p>
                <a:pPr defTabSz="457200">
                  <a:defRPr b="1" sz="1800">
                    <a:solidFill>
                      <a:srgbClr val="FFFFFF"/>
                    </a:solidFill>
                    <a:latin typeface="+mn-lt"/>
                    <a:ea typeface="+mn-ea"/>
                    <a:cs typeface="+mn-cs"/>
                    <a:sym typeface="Helvetica"/>
                  </a:defRPr>
                </a:pPr>
              </a:p>
            </p:txBody>
          </p:sp>
          <p:sp>
            <p:nvSpPr>
              <p:cNvPr id="392" name="Shape 392"/>
              <p:cNvSpPr/>
              <p:nvPr/>
            </p:nvSpPr>
            <p:spPr>
              <a:xfrm>
                <a:off x="59497" y="167751"/>
                <a:ext cx="1220162" cy="3708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lvl1pPr defTabSz="457200">
                  <a:defRPr b="1" sz="1800">
                    <a:solidFill>
                      <a:srgbClr val="FFFFFF"/>
                    </a:solidFill>
                    <a:latin typeface="+mn-lt"/>
                    <a:ea typeface="+mn-ea"/>
                    <a:cs typeface="+mn-cs"/>
                    <a:sym typeface="Helvetica"/>
                  </a:defRPr>
                </a:lvl1pPr>
              </a:lstStyle>
              <a:p>
                <a:pPr/>
                <a:r>
                  <a:t>software</a:t>
                </a:r>
              </a:p>
            </p:txBody>
          </p:sp>
        </p:grpSp>
        <p:sp>
          <p:nvSpPr>
            <p:cNvPr id="394" name="Shape 394"/>
            <p:cNvSpPr/>
            <p:nvPr/>
          </p:nvSpPr>
          <p:spPr>
            <a:xfrm flipH="1" flipV="1">
              <a:off x="1837447" y="829034"/>
              <a:ext cx="1270002" cy="2"/>
            </a:xfrm>
            <a:prstGeom prst="line">
              <a:avLst/>
            </a:prstGeom>
            <a:noFill/>
            <a:ln w="76200" cap="flat">
              <a:solidFill>
                <a:srgbClr val="054A86"/>
              </a:solidFill>
              <a:prstDash val="solid"/>
              <a:miter lim="400000"/>
              <a:headEnd type="triangle" w="med" len="med"/>
              <a:tailEnd type="triangle" w="med" len="med"/>
            </a:ln>
            <a:effectLst/>
          </p:spPr>
          <p:txBody>
            <a:bodyPr wrap="square" lIns="45718" tIns="45718" rIns="45718" bIns="45718" numCol="1" anchor="t">
              <a:noAutofit/>
            </a:bodyPr>
            <a:lstStyle/>
            <a:p>
              <a:pPr/>
            </a:p>
          </p:txBody>
        </p:sp>
      </p:grpSp>
      <p:pic>
        <p:nvPicPr>
          <p:cNvPr id="396" name="image5.png" descr="HEDSup_logo_forSCREEN.png"/>
          <p:cNvPicPr>
            <a:picLocks noChangeAspect="1"/>
          </p:cNvPicPr>
          <p:nvPr/>
        </p:nvPicPr>
        <p:blipFill>
          <a:blip r:embed="rId7">
            <a:extLst/>
          </a:blip>
          <a:srcRect l="23256" t="36947" r="0" b="20994"/>
          <a:stretch>
            <a:fillRect/>
          </a:stretch>
        </p:blipFill>
        <p:spPr>
          <a:xfrm>
            <a:off x="9833872" y="7972386"/>
            <a:ext cx="3053644" cy="771369"/>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369"/>
                                        </p:tgtEl>
                                        <p:attrNameLst>
                                          <p:attrName>style.visibility</p:attrName>
                                        </p:attrNameLst>
                                      </p:cBhvr>
                                      <p:to>
                                        <p:strVal val="visible"/>
                                      </p:to>
                                    </p:set>
                                    <p:animEffect filter="dissolve" transition="in">
                                      <p:cBhvr>
                                        <p:cTn id="7" dur="499"/>
                                        <p:tgtEl>
                                          <p:spTgt spid="369"/>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377"/>
                                        </p:tgtEl>
                                        <p:attrNameLst>
                                          <p:attrName>style.visibility</p:attrName>
                                        </p:attrNameLst>
                                      </p:cBhvr>
                                      <p:to>
                                        <p:strVal val="visible"/>
                                      </p:to>
                                    </p:set>
                                    <p:animEffect filter="dissolve" transition="in">
                                      <p:cBhvr>
                                        <p:cTn id="12" dur="499"/>
                                        <p:tgtEl>
                                          <p:spTgt spid="377"/>
                                        </p:tgtEl>
                                      </p:cBhvr>
                                    </p:animEffect>
                                  </p:childTnLst>
                                </p:cTn>
                              </p:par>
                            </p:childTnLst>
                          </p:cTn>
                        </p:par>
                        <p:par>
                          <p:cTn id="13" fill="hold">
                            <p:stCondLst>
                              <p:cond delay="499"/>
                            </p:stCondLst>
                            <p:childTnLst>
                              <p:par>
                                <p:cTn id="14" presetClass="entr" nodeType="afterEffect" presetID="9" grpId="3" fill="hold">
                                  <p:stCondLst>
                                    <p:cond delay="0"/>
                                  </p:stCondLst>
                                  <p:iterate type="el" backwards="0">
                                    <p:tmAbs val="0"/>
                                  </p:iterate>
                                  <p:childTnLst>
                                    <p:set>
                                      <p:cBhvr>
                                        <p:cTn id="15" fill="hold"/>
                                        <p:tgtEl>
                                          <p:spTgt spid="395"/>
                                        </p:tgtEl>
                                        <p:attrNameLst>
                                          <p:attrName>style.visibility</p:attrName>
                                        </p:attrNameLst>
                                      </p:cBhvr>
                                      <p:to>
                                        <p:strVal val="visible"/>
                                      </p:to>
                                    </p:set>
                                    <p:animEffect filter="dissolve" transition="in">
                                      <p:cBhvr>
                                        <p:cTn id="16" dur="499"/>
                                        <p:tgtEl>
                                          <p:spTgt spid="395"/>
                                        </p:tgtEl>
                                      </p:cBhvr>
                                    </p:animEffect>
                                  </p:childTnLst>
                                </p:cTn>
                              </p:par>
                            </p:childTnLst>
                          </p:cTn>
                        </p:par>
                        <p:par>
                          <p:cTn id="17" fill="hold">
                            <p:stCondLst>
                              <p:cond delay="998"/>
                            </p:stCondLst>
                            <p:childTnLst>
                              <p:par>
                                <p:cTn id="18" presetClass="entr" nodeType="afterEffect" presetID="9" grpId="4" fill="hold">
                                  <p:stCondLst>
                                    <p:cond delay="0"/>
                                  </p:stCondLst>
                                  <p:iterate type="el" backwards="0">
                                    <p:tmAbs val="0"/>
                                  </p:iterate>
                                  <p:childTnLst>
                                    <p:set>
                                      <p:cBhvr>
                                        <p:cTn id="19" fill="hold"/>
                                        <p:tgtEl>
                                          <p:spTgt spid="389"/>
                                        </p:tgtEl>
                                        <p:attrNameLst>
                                          <p:attrName>style.visibility</p:attrName>
                                        </p:attrNameLst>
                                      </p:cBhvr>
                                      <p:to>
                                        <p:strVal val="visible"/>
                                      </p:to>
                                    </p:set>
                                    <p:animEffect filter="dissolve" transition="in">
                                      <p:cBhvr>
                                        <p:cTn id="20" dur="499"/>
                                        <p:tgtEl>
                                          <p:spTgt spid="389"/>
                                        </p:tgtEl>
                                      </p:cBhvr>
                                    </p:animEffect>
                                  </p:childTnLst>
                                </p:cTn>
                              </p:par>
                            </p:childTnLst>
                          </p:cTn>
                        </p:par>
                        <p:par>
                          <p:cTn id="21" fill="hold">
                            <p:stCondLst>
                              <p:cond delay="1497"/>
                            </p:stCondLst>
                            <p:childTnLst>
                              <p:par>
                                <p:cTn id="22" presetClass="entr" nodeType="afterEffect" presetID="9" grpId="5" fill="hold">
                                  <p:stCondLst>
                                    <p:cond delay="0"/>
                                  </p:stCondLst>
                                  <p:iterate type="el" backwards="0">
                                    <p:tmAbs val="0"/>
                                  </p:iterate>
                                  <p:childTnLst>
                                    <p:set>
                                      <p:cBhvr>
                                        <p:cTn id="23" fill="hold"/>
                                        <p:tgtEl>
                                          <p:spTgt spid="383"/>
                                        </p:tgtEl>
                                        <p:attrNameLst>
                                          <p:attrName>style.visibility</p:attrName>
                                        </p:attrNameLst>
                                      </p:cBhvr>
                                      <p:to>
                                        <p:strVal val="visible"/>
                                      </p:to>
                                    </p:set>
                                    <p:animEffect filter="dissolve" transition="in">
                                      <p:cBhvr>
                                        <p:cTn id="24" dur="499"/>
                                        <p:tgtEl>
                                          <p:spTgt spid="383"/>
                                        </p:tgtEl>
                                      </p:cBhvr>
                                    </p:animEffect>
                                  </p:childTnLst>
                                </p:cTn>
                              </p:par>
                            </p:childTnLst>
                          </p:cTn>
                        </p:par>
                        <p:par>
                          <p:cTn id="25" fill="hold">
                            <p:stCondLst>
                              <p:cond delay="1996"/>
                            </p:stCondLst>
                            <p:childTnLst>
                              <p:par>
                                <p:cTn id="26" presetClass="entr" nodeType="afterEffect" presetID="9" grpId="6" fill="hold">
                                  <p:stCondLst>
                                    <p:cond delay="0"/>
                                  </p:stCondLst>
                                  <p:iterate type="el" backwards="0">
                                    <p:tmAbs val="0"/>
                                  </p:iterate>
                                  <p:childTnLst>
                                    <p:set>
                                      <p:cBhvr>
                                        <p:cTn id="27" fill="hold"/>
                                        <p:tgtEl>
                                          <p:spTgt spid="367"/>
                                        </p:tgtEl>
                                        <p:attrNameLst>
                                          <p:attrName>style.visibility</p:attrName>
                                        </p:attrNameLst>
                                      </p:cBhvr>
                                      <p:to>
                                        <p:strVal val="visible"/>
                                      </p:to>
                                    </p:set>
                                    <p:animEffect filter="dissolve" transition="in">
                                      <p:cBhvr>
                                        <p:cTn id="28" dur="499"/>
                                        <p:tgtEl>
                                          <p:spTgt spid="367"/>
                                        </p:tgtEl>
                                      </p:cBhvr>
                                    </p:animEffect>
                                  </p:childTnLst>
                                </p:cTn>
                              </p:par>
                            </p:childTnLst>
                          </p:cTn>
                        </p:par>
                      </p:childTnLst>
                    </p:cTn>
                  </p:par>
                  <p:par>
                    <p:cTn id="29" fill="hold">
                      <p:stCondLst>
                        <p:cond delay="indefinite"/>
                      </p:stCondLst>
                      <p:childTnLst>
                        <p:par>
                          <p:cTn id="30" fill="hold">
                            <p:stCondLst>
                              <p:cond delay="0"/>
                            </p:stCondLst>
                            <p:childTnLst>
                              <p:par>
                                <p:cTn id="31" presetClass="entr" nodeType="clickEffect" presetID="9" grpId="7" fill="hold">
                                  <p:stCondLst>
                                    <p:cond delay="0"/>
                                  </p:stCondLst>
                                  <p:iterate type="el" backwards="0">
                                    <p:tmAbs val="0"/>
                                  </p:iterate>
                                  <p:childTnLst>
                                    <p:set>
                                      <p:cBhvr>
                                        <p:cTn id="32" fill="hold"/>
                                        <p:tgtEl>
                                          <p:spTgt spid="368"/>
                                        </p:tgtEl>
                                        <p:attrNameLst>
                                          <p:attrName>style.visibility</p:attrName>
                                        </p:attrNameLst>
                                      </p:cBhvr>
                                      <p:to>
                                        <p:strVal val="visible"/>
                                      </p:to>
                                    </p:set>
                                    <p:animEffect filter="dissolve" transition="in">
                                      <p:cBhvr>
                                        <p:cTn id="33" dur="500"/>
                                        <p:tgtEl>
                                          <p:spTgt spid="368"/>
                                        </p:tgtEl>
                                      </p:cBhvr>
                                    </p:animEffect>
                                  </p:childTnLst>
                                </p:cTn>
                              </p:par>
                            </p:childTnLst>
                          </p:cTn>
                        </p:par>
                      </p:childTnLst>
                    </p:cTn>
                  </p:par>
                  <p:par>
                    <p:cTn id="34" fill="hold">
                      <p:stCondLst>
                        <p:cond delay="indefinite"/>
                      </p:stCondLst>
                      <p:childTnLst>
                        <p:par>
                          <p:cTn id="35" fill="hold">
                            <p:stCondLst>
                              <p:cond delay="0"/>
                            </p:stCondLst>
                            <p:childTnLst>
                              <p:par>
                                <p:cTn id="36" presetClass="entr" nodeType="clickEffect" presetID="9" grpId="8" fill="hold">
                                  <p:stCondLst>
                                    <p:cond delay="0"/>
                                  </p:stCondLst>
                                  <p:iterate type="el" backwards="0">
                                    <p:tmAbs val="0"/>
                                  </p:iterate>
                                  <p:childTnLst>
                                    <p:set>
                                      <p:cBhvr>
                                        <p:cTn id="37" fill="hold"/>
                                        <p:tgtEl>
                                          <p:spTgt spid="370"/>
                                        </p:tgtEl>
                                        <p:attrNameLst>
                                          <p:attrName>style.visibility</p:attrName>
                                        </p:attrNameLst>
                                      </p:cBhvr>
                                      <p:to>
                                        <p:strVal val="visible"/>
                                      </p:to>
                                    </p:set>
                                    <p:animEffect filter="dissolve" transition="in">
                                      <p:cBhvr>
                                        <p:cTn id="38" dur="500"/>
                                        <p:tgtEl>
                                          <p:spTgt spid="370"/>
                                        </p:tgtEl>
                                      </p:cBhvr>
                                    </p:animEffect>
                                  </p:childTnLst>
                                </p:cTn>
                              </p:par>
                            </p:childTnLst>
                          </p:cTn>
                        </p:par>
                      </p:childTnLst>
                    </p:cTn>
                  </p:par>
                  <p:par>
                    <p:cTn id="39" fill="hold">
                      <p:stCondLst>
                        <p:cond delay="indefinite"/>
                      </p:stCondLst>
                      <p:childTnLst>
                        <p:par>
                          <p:cTn id="40" fill="hold">
                            <p:stCondLst>
                              <p:cond delay="0"/>
                            </p:stCondLst>
                            <p:childTnLst>
                              <p:par>
                                <p:cTn id="41" presetClass="entr" nodeType="clickEffect" presetID="9" grpId="9" fill="hold">
                                  <p:stCondLst>
                                    <p:cond delay="0"/>
                                  </p:stCondLst>
                                  <p:iterate type="el" backwards="0">
                                    <p:tmAbs val="0"/>
                                  </p:iterate>
                                  <p:childTnLst>
                                    <p:set>
                                      <p:cBhvr>
                                        <p:cTn id="42" fill="hold"/>
                                        <p:tgtEl>
                                          <p:spTgt spid="371"/>
                                        </p:tgtEl>
                                        <p:attrNameLst>
                                          <p:attrName>style.visibility</p:attrName>
                                        </p:attrNameLst>
                                      </p:cBhvr>
                                      <p:to>
                                        <p:strVal val="visible"/>
                                      </p:to>
                                    </p:set>
                                    <p:animEffect filter="dissolve" transition="in">
                                      <p:cBhvr>
                                        <p:cTn id="43" dur="499"/>
                                        <p:tgtEl>
                                          <p:spTgt spid="3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89" grpId="4"/>
      <p:bldP build="whole" bldLvl="1" animBg="1" rev="0" advAuto="0" spid="368" grpId="7"/>
      <p:bldP build="whole" bldLvl="1" animBg="1" rev="0" advAuto="0" spid="369" grpId="1"/>
      <p:bldP build="whole" bldLvl="1" animBg="1" rev="0" advAuto="0" spid="377" grpId="2"/>
      <p:bldP build="whole" bldLvl="1" animBg="1" rev="0" advAuto="0" spid="370" grpId="8"/>
      <p:bldP build="whole" bldLvl="1" animBg="1" rev="0" advAuto="0" spid="371" grpId="9"/>
      <p:bldP build="whole" bldLvl="1" animBg="1" rev="0" advAuto="0" spid="367" grpId="6"/>
      <p:bldP build="whole" bldLvl="1" animBg="1" rev="0" advAuto="0" spid="395" grpId="3"/>
      <p:bldP build="whole" bldLvl="1" animBg="1" rev="0" advAuto="0" spid="383" grpId="5"/>
    </p:bldLst>
  </p:timing>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98" name="Shape 398"/>
          <p:cNvSpPr/>
          <p:nvPr/>
        </p:nvSpPr>
        <p:spPr>
          <a:xfrm>
            <a:off x="285556" y="919365"/>
            <a:ext cx="3035296" cy="561847"/>
          </a:xfrm>
          <a:prstGeom prst="rect">
            <a:avLst/>
          </a:prstGeom>
          <a:ln w="12700">
            <a:miter lim="400000"/>
          </a:ln>
          <a:extLst>
            <a:ext uri="{C572A759-6A51-4108-AA02-DFA0A04FC94B}">
              <ma14:wrappingTextBoxFlag xmlns:ma14="http://schemas.microsoft.com/office/mac/drawingml/2011/main" val="1"/>
            </a:ext>
          </a:extLst>
        </p:spPr>
        <p:txBody>
          <a:bodyPr wrap="none" lIns="65022" tIns="65022" rIns="65022" bIns="65022">
            <a:spAutoFit/>
          </a:bodyPr>
          <a:lstStyle>
            <a:lvl1pPr algn="l" defTabSz="650240">
              <a:defRPr sz="2800">
                <a:solidFill>
                  <a:srgbClr val="AE326C"/>
                </a:solidFill>
                <a:latin typeface="+mn-lt"/>
                <a:ea typeface="+mn-ea"/>
                <a:cs typeface="+mn-cs"/>
                <a:sym typeface="Helvetica"/>
              </a:defRPr>
            </a:lvl1pPr>
          </a:lstStyle>
          <a:p>
            <a:pPr/>
            <a:r>
              <a:t>The SHELL model</a:t>
            </a:r>
          </a:p>
        </p:txBody>
      </p:sp>
      <p:sp>
        <p:nvSpPr>
          <p:cNvPr id="399" name="Shape 399"/>
          <p:cNvSpPr/>
          <p:nvPr/>
        </p:nvSpPr>
        <p:spPr>
          <a:xfrm>
            <a:off x="1941508" y="3540307"/>
            <a:ext cx="1678011" cy="1641719"/>
          </a:xfrm>
          <a:prstGeom prst="roundRect">
            <a:avLst>
              <a:gd name="adj" fmla="val 11536"/>
            </a:avLst>
          </a:prstGeom>
          <a:blipFill>
            <a:blip r:embed="rId2"/>
            <a:stretch>
              <a:fillRect/>
            </a:stretch>
          </a:blipFill>
          <a:ln w="50800">
            <a:solidFill>
              <a:srgbClr val="054A86"/>
            </a:solidFill>
          </a:ln>
          <a:effectLst>
            <a:outerShdw sx="100000" sy="100000" kx="0" ky="0" algn="b" rotWithShape="0" blurRad="38100" dist="23000" dir="5400000">
              <a:srgbClr val="000000">
                <a:alpha val="35000"/>
              </a:srgbClr>
            </a:outerShdw>
          </a:effectLst>
        </p:spPr>
        <p:txBody>
          <a:bodyPr lIns="50800" tIns="50800" rIns="50800" bIns="50800" anchor="ctr"/>
          <a:lstStyle/>
          <a:p>
            <a:pPr algn="l" defTabSz="457200">
              <a:defRPr sz="1800">
                <a:latin typeface="Calibri"/>
                <a:ea typeface="Calibri"/>
                <a:cs typeface="Calibri"/>
                <a:sym typeface="Calibri"/>
              </a:defRPr>
            </a:pPr>
          </a:p>
        </p:txBody>
      </p:sp>
      <p:sp>
        <p:nvSpPr>
          <p:cNvPr id="400" name="Shape 400"/>
          <p:cNvSpPr/>
          <p:nvPr/>
        </p:nvSpPr>
        <p:spPr>
          <a:xfrm>
            <a:off x="8475277" y="3540307"/>
            <a:ext cx="1678012" cy="1641719"/>
          </a:xfrm>
          <a:prstGeom prst="roundRect">
            <a:avLst>
              <a:gd name="adj" fmla="val 11187"/>
            </a:avLst>
          </a:prstGeom>
          <a:blipFill>
            <a:blip r:embed="rId3"/>
            <a:stretch>
              <a:fillRect/>
            </a:stretch>
          </a:blipFill>
          <a:ln w="50800">
            <a:solidFill>
              <a:srgbClr val="054A86"/>
            </a:solidFill>
          </a:ln>
          <a:effectLst>
            <a:outerShdw sx="100000" sy="100000" kx="0" ky="0" algn="b" rotWithShape="0" blurRad="38100" dist="23000" dir="5400000">
              <a:srgbClr val="000000">
                <a:alpha val="35000"/>
              </a:srgbClr>
            </a:outerShdw>
          </a:effectLst>
        </p:spPr>
        <p:txBody>
          <a:bodyPr lIns="50800" tIns="50800" rIns="50800" bIns="50800" anchor="ctr"/>
          <a:lstStyle/>
          <a:p>
            <a:pPr algn="l" defTabSz="457200">
              <a:defRPr sz="1800">
                <a:latin typeface="Calibri"/>
                <a:ea typeface="Calibri"/>
                <a:cs typeface="Calibri"/>
                <a:sym typeface="Calibri"/>
              </a:defRPr>
            </a:pPr>
          </a:p>
        </p:txBody>
      </p:sp>
      <p:sp>
        <p:nvSpPr>
          <p:cNvPr id="401" name="Shape 401"/>
          <p:cNvSpPr/>
          <p:nvPr/>
        </p:nvSpPr>
        <p:spPr>
          <a:xfrm>
            <a:off x="5306555" y="6749737"/>
            <a:ext cx="1678012" cy="1641719"/>
          </a:xfrm>
          <a:prstGeom prst="roundRect">
            <a:avLst>
              <a:gd name="adj" fmla="val 11716"/>
            </a:avLst>
          </a:prstGeom>
          <a:blipFill>
            <a:blip r:embed="rId4"/>
            <a:stretch>
              <a:fillRect/>
            </a:stretch>
          </a:blipFill>
          <a:ln w="50800">
            <a:solidFill>
              <a:srgbClr val="054A86"/>
            </a:solidFill>
          </a:ln>
          <a:effectLst>
            <a:outerShdw sx="100000" sy="100000" kx="0" ky="0" algn="b" rotWithShape="0" blurRad="38100" dist="23000" dir="5400000">
              <a:srgbClr val="000000">
                <a:alpha val="35000"/>
              </a:srgbClr>
            </a:outerShdw>
          </a:effectLst>
        </p:spPr>
        <p:txBody>
          <a:bodyPr lIns="50800" tIns="50800" rIns="50800" bIns="50800" anchor="ctr"/>
          <a:lstStyle/>
          <a:p>
            <a:pPr algn="l" defTabSz="457200">
              <a:defRPr sz="1800">
                <a:latin typeface="Calibri"/>
                <a:ea typeface="Calibri"/>
                <a:cs typeface="Calibri"/>
                <a:sym typeface="Calibri"/>
              </a:defRPr>
            </a:pPr>
          </a:p>
        </p:txBody>
      </p:sp>
      <p:sp>
        <p:nvSpPr>
          <p:cNvPr id="402" name="Shape 402"/>
          <p:cNvSpPr/>
          <p:nvPr/>
        </p:nvSpPr>
        <p:spPr>
          <a:xfrm>
            <a:off x="5306555" y="347228"/>
            <a:ext cx="1678012" cy="1641720"/>
          </a:xfrm>
          <a:prstGeom prst="roundRect">
            <a:avLst>
              <a:gd name="adj" fmla="val 11536"/>
            </a:avLst>
          </a:prstGeom>
          <a:blipFill>
            <a:blip r:embed="rId5"/>
            <a:stretch>
              <a:fillRect/>
            </a:stretch>
          </a:blipFill>
          <a:ln w="50800">
            <a:solidFill>
              <a:srgbClr val="054A86"/>
            </a:solidFill>
          </a:ln>
          <a:effectLst>
            <a:outerShdw sx="100000" sy="100000" kx="0" ky="0" algn="b" rotWithShape="0" blurRad="38100" dist="23000" dir="5400000">
              <a:srgbClr val="000000">
                <a:alpha val="35000"/>
              </a:srgbClr>
            </a:outerShdw>
          </a:effectLst>
        </p:spPr>
        <p:txBody>
          <a:bodyPr lIns="50800" tIns="50800" rIns="50800" bIns="50800" anchor="ctr"/>
          <a:lstStyle/>
          <a:p>
            <a:pPr algn="l" defTabSz="457200">
              <a:defRPr sz="1800">
                <a:latin typeface="Calibri"/>
                <a:ea typeface="Calibri"/>
                <a:cs typeface="Calibri"/>
                <a:sym typeface="Calibri"/>
              </a:defRPr>
            </a:pPr>
          </a:p>
        </p:txBody>
      </p:sp>
      <p:sp>
        <p:nvSpPr>
          <p:cNvPr id="403" name="Shape 403"/>
          <p:cNvSpPr/>
          <p:nvPr/>
        </p:nvSpPr>
        <p:spPr>
          <a:xfrm>
            <a:off x="5208392" y="3548483"/>
            <a:ext cx="1678012" cy="1641719"/>
          </a:xfrm>
          <a:prstGeom prst="roundRect">
            <a:avLst>
              <a:gd name="adj" fmla="val 11536"/>
            </a:avLst>
          </a:prstGeom>
          <a:blipFill>
            <a:blip r:embed="rId6"/>
            <a:stretch>
              <a:fillRect/>
            </a:stretch>
          </a:blipFill>
          <a:ln w="50800">
            <a:solidFill>
              <a:srgbClr val="054A86"/>
            </a:solidFill>
          </a:ln>
          <a:effectLst>
            <a:outerShdw sx="100000" sy="100000" kx="0" ky="0" algn="b" rotWithShape="0" blurRad="38100" dist="23000" dir="5400000">
              <a:srgbClr val="000000">
                <a:alpha val="35000"/>
              </a:srgbClr>
            </a:outerShdw>
          </a:effectLst>
        </p:spPr>
        <p:txBody>
          <a:bodyPr lIns="50800" tIns="50800" rIns="50800" bIns="50800" anchor="ctr"/>
          <a:lstStyle/>
          <a:p>
            <a:pPr algn="l" defTabSz="457200">
              <a:defRPr sz="1800">
                <a:latin typeface="Calibri"/>
                <a:ea typeface="Calibri"/>
                <a:cs typeface="Calibri"/>
                <a:sym typeface="Calibri"/>
              </a:defRPr>
            </a:pPr>
          </a:p>
        </p:txBody>
      </p:sp>
      <p:grpSp>
        <p:nvGrpSpPr>
          <p:cNvPr id="406" name="Group 406"/>
          <p:cNvGrpSpPr/>
          <p:nvPr/>
        </p:nvGrpSpPr>
        <p:grpSpPr>
          <a:xfrm>
            <a:off x="6359087" y="1629741"/>
            <a:ext cx="1339157" cy="706342"/>
            <a:chOff x="0" y="0"/>
            <a:chExt cx="1339155" cy="706340"/>
          </a:xfrm>
        </p:grpSpPr>
        <p:sp>
          <p:nvSpPr>
            <p:cNvPr id="404" name="Shape 404"/>
            <p:cNvSpPr/>
            <p:nvPr/>
          </p:nvSpPr>
          <p:spPr>
            <a:xfrm>
              <a:off x="0" y="0"/>
              <a:ext cx="1339156" cy="706341"/>
            </a:xfrm>
            <a:prstGeom prst="roundRect">
              <a:avLst>
                <a:gd name="adj" fmla="val 28759"/>
              </a:avLst>
            </a:prstGeom>
            <a:solidFill>
              <a:srgbClr val="AE326C"/>
            </a:solidFill>
            <a:ln w="50800" cap="flat">
              <a:solidFill>
                <a:srgbClr val="054A86"/>
              </a:solidFill>
              <a:prstDash val="solid"/>
              <a:round/>
            </a:ln>
            <a:effectLst>
              <a:outerShdw sx="100000" sy="100000" kx="0" ky="0" algn="b" rotWithShape="0" blurRad="38100" dist="23000" dir="5400000">
                <a:srgbClr val="000000">
                  <a:alpha val="35000"/>
                </a:srgbClr>
              </a:outerShdw>
            </a:effectLst>
          </p:spPr>
          <p:txBody>
            <a:bodyPr wrap="square" lIns="50800" tIns="50800" rIns="50800" bIns="50800" numCol="1" anchor="ctr">
              <a:noAutofit/>
            </a:bodyPr>
            <a:lstStyle/>
            <a:p>
              <a:pPr defTabSz="457200">
                <a:defRPr b="1" sz="1800">
                  <a:solidFill>
                    <a:srgbClr val="FFFFFF"/>
                  </a:solidFill>
                  <a:latin typeface="+mn-lt"/>
                  <a:ea typeface="+mn-ea"/>
                  <a:cs typeface="+mn-cs"/>
                  <a:sym typeface="Helvetica"/>
                </a:defRPr>
              </a:pPr>
            </a:p>
          </p:txBody>
        </p:sp>
        <p:sp>
          <p:nvSpPr>
            <p:cNvPr id="405" name="Shape 405"/>
            <p:cNvSpPr/>
            <p:nvPr/>
          </p:nvSpPr>
          <p:spPr>
            <a:xfrm>
              <a:off x="59497" y="167751"/>
              <a:ext cx="1220162" cy="3708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lvl1pPr defTabSz="457200">
                <a:defRPr b="1" sz="1800">
                  <a:solidFill>
                    <a:srgbClr val="FFFFFF"/>
                  </a:solidFill>
                  <a:latin typeface="+mn-lt"/>
                  <a:ea typeface="+mn-ea"/>
                  <a:cs typeface="+mn-cs"/>
                  <a:sym typeface="Helvetica"/>
                </a:defRPr>
              </a:lvl1pPr>
            </a:lstStyle>
            <a:p>
              <a:pPr/>
              <a:r>
                <a:t>hardware</a:t>
              </a:r>
            </a:p>
          </p:txBody>
        </p:sp>
      </p:grpSp>
      <p:grpSp>
        <p:nvGrpSpPr>
          <p:cNvPr id="409" name="Group 409"/>
          <p:cNvGrpSpPr/>
          <p:nvPr/>
        </p:nvGrpSpPr>
        <p:grpSpPr>
          <a:xfrm>
            <a:off x="6260924" y="4812529"/>
            <a:ext cx="1339156" cy="706342"/>
            <a:chOff x="0" y="0"/>
            <a:chExt cx="1339155" cy="706340"/>
          </a:xfrm>
        </p:grpSpPr>
        <p:sp>
          <p:nvSpPr>
            <p:cNvPr id="407" name="Shape 407"/>
            <p:cNvSpPr/>
            <p:nvPr/>
          </p:nvSpPr>
          <p:spPr>
            <a:xfrm>
              <a:off x="0" y="0"/>
              <a:ext cx="1339156" cy="706341"/>
            </a:xfrm>
            <a:prstGeom prst="roundRect">
              <a:avLst>
                <a:gd name="adj" fmla="val 28759"/>
              </a:avLst>
            </a:prstGeom>
            <a:solidFill>
              <a:srgbClr val="AE326C"/>
            </a:solidFill>
            <a:ln w="50800" cap="flat">
              <a:solidFill>
                <a:srgbClr val="054A86"/>
              </a:solidFill>
              <a:prstDash val="solid"/>
              <a:round/>
            </a:ln>
            <a:effectLst>
              <a:outerShdw sx="100000" sy="100000" kx="0" ky="0" algn="b" rotWithShape="0" blurRad="38100" dist="23000" dir="5400000">
                <a:srgbClr val="000000">
                  <a:alpha val="35000"/>
                </a:srgbClr>
              </a:outerShdw>
            </a:effectLst>
          </p:spPr>
          <p:txBody>
            <a:bodyPr wrap="square" lIns="50800" tIns="50800" rIns="50800" bIns="50800" numCol="1" anchor="ctr">
              <a:noAutofit/>
            </a:bodyPr>
            <a:lstStyle/>
            <a:p>
              <a:pPr defTabSz="457200">
                <a:defRPr b="1" sz="1800">
                  <a:solidFill>
                    <a:srgbClr val="FFFFFF"/>
                  </a:solidFill>
                  <a:latin typeface="+mn-lt"/>
                  <a:ea typeface="+mn-ea"/>
                  <a:cs typeface="+mn-cs"/>
                  <a:sym typeface="Helvetica"/>
                </a:defRPr>
              </a:pPr>
            </a:p>
          </p:txBody>
        </p:sp>
        <p:sp>
          <p:nvSpPr>
            <p:cNvPr id="408" name="Shape 408"/>
            <p:cNvSpPr/>
            <p:nvPr/>
          </p:nvSpPr>
          <p:spPr>
            <a:xfrm>
              <a:off x="59497" y="167751"/>
              <a:ext cx="1220162" cy="3708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lvl1pPr defTabSz="457200">
                <a:defRPr b="1" sz="1800">
                  <a:solidFill>
                    <a:srgbClr val="FFFFFF"/>
                  </a:solidFill>
                  <a:latin typeface="+mn-lt"/>
                  <a:ea typeface="+mn-ea"/>
                  <a:cs typeface="+mn-cs"/>
                  <a:sym typeface="Helvetica"/>
                </a:defRPr>
              </a:lvl1pPr>
            </a:lstStyle>
            <a:p>
              <a:pPr/>
              <a:r>
                <a:t>liveware</a:t>
              </a:r>
            </a:p>
          </p:txBody>
        </p:sp>
      </p:grpSp>
      <p:grpSp>
        <p:nvGrpSpPr>
          <p:cNvPr id="412" name="Group 412"/>
          <p:cNvGrpSpPr/>
          <p:nvPr/>
        </p:nvGrpSpPr>
        <p:grpSpPr>
          <a:xfrm>
            <a:off x="2875832" y="4804352"/>
            <a:ext cx="1339158" cy="706342"/>
            <a:chOff x="0" y="0"/>
            <a:chExt cx="1339157" cy="706340"/>
          </a:xfrm>
        </p:grpSpPr>
        <p:sp>
          <p:nvSpPr>
            <p:cNvPr id="410" name="Shape 410"/>
            <p:cNvSpPr/>
            <p:nvPr/>
          </p:nvSpPr>
          <p:spPr>
            <a:xfrm>
              <a:off x="0" y="0"/>
              <a:ext cx="1339158" cy="706341"/>
            </a:xfrm>
            <a:prstGeom prst="roundRect">
              <a:avLst>
                <a:gd name="adj" fmla="val 28759"/>
              </a:avLst>
            </a:prstGeom>
            <a:solidFill>
              <a:srgbClr val="AE326C"/>
            </a:solidFill>
            <a:ln w="50800" cap="flat">
              <a:solidFill>
                <a:srgbClr val="054A86"/>
              </a:solidFill>
              <a:prstDash val="solid"/>
              <a:round/>
            </a:ln>
            <a:effectLst>
              <a:outerShdw sx="100000" sy="100000" kx="0" ky="0" algn="b" rotWithShape="0" blurRad="38100" dist="23000" dir="5400000">
                <a:srgbClr val="000000">
                  <a:alpha val="35000"/>
                </a:srgbClr>
              </a:outerShdw>
            </a:effectLst>
          </p:spPr>
          <p:txBody>
            <a:bodyPr wrap="square" lIns="50800" tIns="50800" rIns="50800" bIns="50800" numCol="1" anchor="ctr">
              <a:noAutofit/>
            </a:bodyPr>
            <a:lstStyle/>
            <a:p>
              <a:pPr defTabSz="457200">
                <a:defRPr b="1" sz="1800">
                  <a:solidFill>
                    <a:srgbClr val="FFFFFF"/>
                  </a:solidFill>
                  <a:latin typeface="+mn-lt"/>
                  <a:ea typeface="+mn-ea"/>
                  <a:cs typeface="+mn-cs"/>
                  <a:sym typeface="Helvetica"/>
                </a:defRPr>
              </a:pPr>
            </a:p>
          </p:txBody>
        </p:sp>
        <p:sp>
          <p:nvSpPr>
            <p:cNvPr id="411" name="Shape 411"/>
            <p:cNvSpPr/>
            <p:nvPr/>
          </p:nvSpPr>
          <p:spPr>
            <a:xfrm>
              <a:off x="59496" y="167751"/>
              <a:ext cx="1220165" cy="3708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lvl1pPr defTabSz="457200">
                <a:defRPr b="1" sz="1800">
                  <a:solidFill>
                    <a:srgbClr val="FFFFFF"/>
                  </a:solidFill>
                  <a:latin typeface="+mn-lt"/>
                  <a:ea typeface="+mn-ea"/>
                  <a:cs typeface="+mn-cs"/>
                  <a:sym typeface="Helvetica"/>
                </a:defRPr>
              </a:lvl1pPr>
            </a:lstStyle>
            <a:p>
              <a:pPr/>
              <a:r>
                <a:t>software</a:t>
              </a:r>
            </a:p>
          </p:txBody>
        </p:sp>
      </p:grpSp>
      <p:grpSp>
        <p:nvGrpSpPr>
          <p:cNvPr id="415" name="Group 415"/>
          <p:cNvGrpSpPr/>
          <p:nvPr/>
        </p:nvGrpSpPr>
        <p:grpSpPr>
          <a:xfrm>
            <a:off x="9289752" y="4804352"/>
            <a:ext cx="1773541" cy="706342"/>
            <a:chOff x="0" y="0"/>
            <a:chExt cx="1773540" cy="706340"/>
          </a:xfrm>
        </p:grpSpPr>
        <p:sp>
          <p:nvSpPr>
            <p:cNvPr id="413" name="Shape 413"/>
            <p:cNvSpPr/>
            <p:nvPr/>
          </p:nvSpPr>
          <p:spPr>
            <a:xfrm>
              <a:off x="0" y="0"/>
              <a:ext cx="1773541" cy="706341"/>
            </a:xfrm>
            <a:prstGeom prst="roundRect">
              <a:avLst>
                <a:gd name="adj" fmla="val 28759"/>
              </a:avLst>
            </a:prstGeom>
            <a:solidFill>
              <a:srgbClr val="AE326C"/>
            </a:solidFill>
            <a:ln w="50800" cap="flat">
              <a:solidFill>
                <a:srgbClr val="054A86"/>
              </a:solidFill>
              <a:prstDash val="solid"/>
              <a:round/>
            </a:ln>
            <a:effectLst>
              <a:outerShdw sx="100000" sy="100000" kx="0" ky="0" algn="b" rotWithShape="0" blurRad="38100" dist="23000" dir="5400000">
                <a:srgbClr val="000000">
                  <a:alpha val="35000"/>
                </a:srgbClr>
              </a:outerShdw>
            </a:effectLst>
          </p:spPr>
          <p:txBody>
            <a:bodyPr wrap="square" lIns="50800" tIns="50800" rIns="50800" bIns="50800" numCol="1" anchor="ctr">
              <a:noAutofit/>
            </a:bodyPr>
            <a:lstStyle/>
            <a:p>
              <a:pPr defTabSz="457200">
                <a:defRPr b="1" sz="1800">
                  <a:solidFill>
                    <a:srgbClr val="FFFFFF"/>
                  </a:solidFill>
                  <a:latin typeface="+mn-lt"/>
                  <a:ea typeface="+mn-ea"/>
                  <a:cs typeface="+mn-cs"/>
                  <a:sym typeface="Helvetica"/>
                </a:defRPr>
              </a:pPr>
            </a:p>
          </p:txBody>
        </p:sp>
        <p:sp>
          <p:nvSpPr>
            <p:cNvPr id="414" name="Shape 414"/>
            <p:cNvSpPr/>
            <p:nvPr/>
          </p:nvSpPr>
          <p:spPr>
            <a:xfrm>
              <a:off x="59496" y="167751"/>
              <a:ext cx="1654548" cy="3708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lvl1pPr defTabSz="457200">
                <a:defRPr b="1" sz="1800">
                  <a:solidFill>
                    <a:srgbClr val="FFFFFF"/>
                  </a:solidFill>
                  <a:latin typeface="+mn-lt"/>
                  <a:ea typeface="+mn-ea"/>
                  <a:cs typeface="+mn-cs"/>
                  <a:sym typeface="Helvetica"/>
                </a:defRPr>
              </a:lvl1pPr>
            </a:lstStyle>
            <a:p>
              <a:pPr/>
              <a:r>
                <a:t>environment</a:t>
              </a:r>
            </a:p>
          </p:txBody>
        </p:sp>
      </p:grpSp>
      <p:grpSp>
        <p:nvGrpSpPr>
          <p:cNvPr id="418" name="Group 418"/>
          <p:cNvGrpSpPr/>
          <p:nvPr/>
        </p:nvGrpSpPr>
        <p:grpSpPr>
          <a:xfrm>
            <a:off x="6359087" y="7995315"/>
            <a:ext cx="1339157" cy="706343"/>
            <a:chOff x="0" y="0"/>
            <a:chExt cx="1339155" cy="706342"/>
          </a:xfrm>
        </p:grpSpPr>
        <p:sp>
          <p:nvSpPr>
            <p:cNvPr id="416" name="Shape 416"/>
            <p:cNvSpPr/>
            <p:nvPr/>
          </p:nvSpPr>
          <p:spPr>
            <a:xfrm>
              <a:off x="0" y="0"/>
              <a:ext cx="1339156" cy="706343"/>
            </a:xfrm>
            <a:prstGeom prst="roundRect">
              <a:avLst>
                <a:gd name="adj" fmla="val 28759"/>
              </a:avLst>
            </a:prstGeom>
            <a:solidFill>
              <a:srgbClr val="AE326C"/>
            </a:solidFill>
            <a:ln w="50800" cap="flat">
              <a:solidFill>
                <a:srgbClr val="054A86"/>
              </a:solidFill>
              <a:prstDash val="solid"/>
              <a:round/>
            </a:ln>
            <a:effectLst>
              <a:outerShdw sx="100000" sy="100000" kx="0" ky="0" algn="b" rotWithShape="0" blurRad="38100" dist="23000" dir="5400000">
                <a:srgbClr val="000000">
                  <a:alpha val="35000"/>
                </a:srgbClr>
              </a:outerShdw>
            </a:effectLst>
          </p:spPr>
          <p:txBody>
            <a:bodyPr wrap="square" lIns="50800" tIns="50800" rIns="50800" bIns="50800" numCol="1" anchor="ctr">
              <a:noAutofit/>
            </a:bodyPr>
            <a:lstStyle/>
            <a:p>
              <a:pPr defTabSz="457200">
                <a:defRPr b="1" sz="1800">
                  <a:solidFill>
                    <a:srgbClr val="FFFFFF"/>
                  </a:solidFill>
                  <a:latin typeface="+mn-lt"/>
                  <a:ea typeface="+mn-ea"/>
                  <a:cs typeface="+mn-cs"/>
                  <a:sym typeface="Helvetica"/>
                </a:defRPr>
              </a:pPr>
            </a:p>
          </p:txBody>
        </p:sp>
        <p:sp>
          <p:nvSpPr>
            <p:cNvPr id="417" name="Shape 417"/>
            <p:cNvSpPr/>
            <p:nvPr/>
          </p:nvSpPr>
          <p:spPr>
            <a:xfrm>
              <a:off x="59497" y="167752"/>
              <a:ext cx="1220162" cy="3708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lvl1pPr defTabSz="457200">
                <a:defRPr b="1" sz="1800">
                  <a:solidFill>
                    <a:srgbClr val="FFFFFF"/>
                  </a:solidFill>
                  <a:latin typeface="+mn-lt"/>
                  <a:ea typeface="+mn-ea"/>
                  <a:cs typeface="+mn-cs"/>
                  <a:sym typeface="Helvetica"/>
                </a:defRPr>
              </a:lvl1pPr>
            </a:lstStyle>
            <a:p>
              <a:pPr/>
              <a:r>
                <a:t>liveware</a:t>
              </a:r>
            </a:p>
          </p:txBody>
        </p:sp>
      </p:grpSp>
      <p:sp>
        <p:nvSpPr>
          <p:cNvPr id="419" name="Shape 419"/>
          <p:cNvSpPr/>
          <p:nvPr/>
        </p:nvSpPr>
        <p:spPr>
          <a:xfrm>
            <a:off x="7857680" y="1347911"/>
            <a:ext cx="4883454" cy="1270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nSpc>
                <a:spcPct val="120000"/>
              </a:lnSpc>
              <a:defRPr sz="1700">
                <a:solidFill>
                  <a:srgbClr val="424242"/>
                </a:solidFill>
                <a:latin typeface="+mn-lt"/>
                <a:ea typeface="+mn-ea"/>
                <a:cs typeface="+mn-cs"/>
                <a:sym typeface="Helvetica"/>
              </a:defRPr>
            </a:lvl1pPr>
          </a:lstStyle>
          <a:p>
            <a:pPr/>
            <a:r>
              <a:t>For a Human Factors inspired simulation session, one could introduce the SHELL model to participants, and ask them to focus on a particular component during observation.</a:t>
            </a:r>
          </a:p>
        </p:txBody>
      </p:sp>
      <p:sp>
        <p:nvSpPr>
          <p:cNvPr id="420" name="Shape 420"/>
          <p:cNvSpPr/>
          <p:nvPr/>
        </p:nvSpPr>
        <p:spPr>
          <a:xfrm>
            <a:off x="297868" y="5980372"/>
            <a:ext cx="4883452" cy="2057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nSpc>
                <a:spcPct val="120000"/>
              </a:lnSpc>
              <a:defRPr sz="1800">
                <a:solidFill>
                  <a:srgbClr val="424242"/>
                </a:solidFill>
                <a:latin typeface="+mn-lt"/>
                <a:ea typeface="+mn-ea"/>
                <a:cs typeface="+mn-cs"/>
                <a:sym typeface="Helvetica"/>
              </a:defRPr>
            </a:lvl1pPr>
          </a:lstStyle>
          <a:p>
            <a:pPr/>
            <a:r>
              <a:t>Appreciation of Human Factors can be especially powerful during in-situ simulation or with simulated ‘rehearsals’ of new systems or places of work.  The SHELL model can provide a great framework to generate ideas for learning and improvement.</a:t>
            </a:r>
          </a:p>
        </p:txBody>
      </p:sp>
      <p:sp>
        <p:nvSpPr>
          <p:cNvPr id="421" name="Shape 421"/>
          <p:cNvSpPr/>
          <p:nvPr/>
        </p:nvSpPr>
        <p:spPr>
          <a:xfrm flipV="1">
            <a:off x="6047397" y="5334968"/>
            <a:ext cx="2" cy="1270002"/>
          </a:xfrm>
          <a:prstGeom prst="line">
            <a:avLst/>
          </a:prstGeom>
          <a:ln w="76200">
            <a:solidFill>
              <a:srgbClr val="054A86"/>
            </a:solidFill>
            <a:miter lim="400000"/>
            <a:headEnd type="triangle"/>
            <a:tailEnd type="triangle"/>
          </a:ln>
        </p:spPr>
        <p:txBody>
          <a:bodyPr lIns="45718" tIns="45718" rIns="45718" bIns="45718"/>
          <a:lstStyle/>
          <a:p>
            <a:pPr/>
          </a:p>
        </p:txBody>
      </p:sp>
      <p:sp>
        <p:nvSpPr>
          <p:cNvPr id="422" name="Shape 422"/>
          <p:cNvSpPr/>
          <p:nvPr/>
        </p:nvSpPr>
        <p:spPr>
          <a:xfrm flipV="1">
            <a:off x="6047397" y="2133714"/>
            <a:ext cx="2" cy="1270003"/>
          </a:xfrm>
          <a:prstGeom prst="line">
            <a:avLst/>
          </a:prstGeom>
          <a:ln w="76200">
            <a:solidFill>
              <a:srgbClr val="054A86"/>
            </a:solidFill>
            <a:miter lim="400000"/>
            <a:headEnd type="triangle"/>
            <a:tailEnd type="triangle"/>
          </a:ln>
        </p:spPr>
        <p:txBody>
          <a:bodyPr lIns="45718" tIns="45718" rIns="45718" bIns="45718"/>
          <a:lstStyle/>
          <a:p>
            <a:pPr/>
          </a:p>
        </p:txBody>
      </p:sp>
      <p:sp>
        <p:nvSpPr>
          <p:cNvPr id="423" name="Shape 423"/>
          <p:cNvSpPr/>
          <p:nvPr/>
        </p:nvSpPr>
        <p:spPr>
          <a:xfrm flipH="1">
            <a:off x="7045838" y="4369341"/>
            <a:ext cx="1270002" cy="2"/>
          </a:xfrm>
          <a:prstGeom prst="line">
            <a:avLst/>
          </a:prstGeom>
          <a:ln w="76200">
            <a:solidFill>
              <a:srgbClr val="054A86"/>
            </a:solidFill>
            <a:miter lim="400000"/>
            <a:headEnd type="triangle"/>
            <a:tailEnd type="triangle"/>
          </a:ln>
        </p:spPr>
        <p:txBody>
          <a:bodyPr lIns="45718" tIns="45718" rIns="45718" bIns="45718"/>
          <a:lstStyle/>
          <a:p>
            <a:pPr/>
          </a:p>
        </p:txBody>
      </p:sp>
      <p:sp>
        <p:nvSpPr>
          <p:cNvPr id="424" name="Shape 424"/>
          <p:cNvSpPr/>
          <p:nvPr/>
        </p:nvSpPr>
        <p:spPr>
          <a:xfrm flipH="1">
            <a:off x="3778954" y="4369341"/>
            <a:ext cx="1270003" cy="2"/>
          </a:xfrm>
          <a:prstGeom prst="line">
            <a:avLst/>
          </a:prstGeom>
          <a:ln w="76200">
            <a:solidFill>
              <a:srgbClr val="054A86"/>
            </a:solidFill>
            <a:miter lim="400000"/>
            <a:headEnd type="triangle"/>
            <a:tailEnd type="triangle"/>
          </a:ln>
        </p:spPr>
        <p:txBody>
          <a:bodyPr lIns="45718" tIns="45718" rIns="45718" bIns="45718"/>
          <a:lstStyle/>
          <a:p>
            <a:pPr/>
          </a:p>
        </p:txBody>
      </p:sp>
      <p:sp>
        <p:nvSpPr>
          <p:cNvPr id="425" name="Shape 425"/>
          <p:cNvSpPr/>
          <p:nvPr/>
        </p:nvSpPr>
        <p:spPr>
          <a:xfrm>
            <a:off x="297868" y="1558260"/>
            <a:ext cx="4883452" cy="187960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nSpc>
                <a:spcPct val="120000"/>
              </a:lnSpc>
              <a:defRPr sz="1700">
                <a:solidFill>
                  <a:srgbClr val="424242"/>
                </a:solidFill>
                <a:latin typeface="+mn-lt"/>
                <a:ea typeface="+mn-ea"/>
                <a:cs typeface="+mn-cs"/>
                <a:sym typeface="Helvetica"/>
              </a:defRPr>
            </a:lvl1pPr>
          </a:lstStyle>
          <a:p>
            <a:pPr/>
            <a:r>
              <a:t>If using high fidelity simulation, you will find that issues around software, hardware, environment and liveware will often ‘naturally’ arise during scenarios.  However, you can construct scenarios to ensure all elements are covered within a session</a:t>
            </a:r>
          </a:p>
        </p:txBody>
      </p:sp>
      <p:pic>
        <p:nvPicPr>
          <p:cNvPr id="426" name="image5.png" descr="HEDSup_logo_forSCREEN.png"/>
          <p:cNvPicPr>
            <a:picLocks noChangeAspect="1"/>
          </p:cNvPicPr>
          <p:nvPr/>
        </p:nvPicPr>
        <p:blipFill>
          <a:blip r:embed="rId7">
            <a:extLst/>
          </a:blip>
          <a:srcRect l="23256" t="36947" r="0" b="20994"/>
          <a:stretch>
            <a:fillRect/>
          </a:stretch>
        </p:blipFill>
        <p:spPr>
          <a:xfrm>
            <a:off x="9833872" y="7972386"/>
            <a:ext cx="3053644" cy="771369"/>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425"/>
                                        </p:tgtEl>
                                        <p:attrNameLst>
                                          <p:attrName>style.visibility</p:attrName>
                                        </p:attrNameLst>
                                      </p:cBhvr>
                                      <p:to>
                                        <p:strVal val="visible"/>
                                      </p:to>
                                    </p:set>
                                    <p:animEffect filter="dissolve" transition="in">
                                      <p:cBhvr>
                                        <p:cTn id="7" dur="499"/>
                                        <p:tgtEl>
                                          <p:spTgt spid="425"/>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419"/>
                                        </p:tgtEl>
                                        <p:attrNameLst>
                                          <p:attrName>style.visibility</p:attrName>
                                        </p:attrNameLst>
                                      </p:cBhvr>
                                      <p:to>
                                        <p:strVal val="visible"/>
                                      </p:to>
                                    </p:set>
                                    <p:animEffect filter="dissolve" transition="in">
                                      <p:cBhvr>
                                        <p:cTn id="12" dur="499"/>
                                        <p:tgtEl>
                                          <p:spTgt spid="4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19" grpId="2"/>
      <p:bldP build="whole" bldLvl="1" animBg="1" rev="0" advAuto="0" spid="425" grpId="1"/>
    </p:bldLst>
  </p:timing>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8" name="Shape 428"/>
          <p:cNvSpPr/>
          <p:nvPr/>
        </p:nvSpPr>
        <p:spPr>
          <a:xfrm>
            <a:off x="267494" y="2610902"/>
            <a:ext cx="12261748" cy="5117818"/>
          </a:xfrm>
          <a:prstGeom prst="rect">
            <a:avLst/>
          </a:prstGeom>
          <a:ln w="12700">
            <a:miter lim="400000"/>
          </a:ln>
          <a:extLst>
            <a:ext uri="{C572A759-6A51-4108-AA02-DFA0A04FC94B}">
              <ma14:wrappingTextBoxFlag xmlns:ma14="http://schemas.microsoft.com/office/mac/drawingml/2011/main" val="1"/>
            </a:ext>
          </a:extLst>
        </p:spPr>
        <p:txBody>
          <a:bodyPr lIns="72248" tIns="72248" rIns="72248" bIns="72248" anchor="ctr">
            <a:spAutoFit/>
          </a:bodyPr>
          <a:lstStyle/>
          <a:p>
            <a:pPr algn="l" defTabSz="830861">
              <a:lnSpc>
                <a:spcPct val="120000"/>
              </a:lnSpc>
              <a:defRPr sz="1800">
                <a:solidFill>
                  <a:srgbClr val="054A86"/>
                </a:solidFill>
                <a:latin typeface="+mn-lt"/>
                <a:ea typeface="+mn-ea"/>
                <a:cs typeface="+mn-cs"/>
                <a:sym typeface="Helvetica"/>
              </a:defRPr>
            </a:pPr>
            <a:r>
              <a:t>During this module you have explored</a:t>
            </a:r>
          </a:p>
          <a:p>
            <a:pPr algn="l" defTabSz="830861">
              <a:lnSpc>
                <a:spcPct val="120000"/>
              </a:lnSpc>
              <a:defRPr sz="1800">
                <a:solidFill>
                  <a:srgbClr val="424242"/>
                </a:solidFill>
                <a:latin typeface="+mn-lt"/>
                <a:ea typeface="+mn-ea"/>
                <a:cs typeface="+mn-cs"/>
                <a:sym typeface="Helvetica"/>
              </a:defRPr>
            </a:pPr>
          </a:p>
          <a:p>
            <a:pPr algn="l" defTabSz="830861">
              <a:lnSpc>
                <a:spcPct val="120000"/>
              </a:lnSpc>
              <a:defRPr sz="1800">
                <a:solidFill>
                  <a:srgbClr val="424242"/>
                </a:solidFill>
                <a:latin typeface="+mn-lt"/>
                <a:ea typeface="+mn-ea"/>
                <a:cs typeface="+mn-cs"/>
                <a:sym typeface="Helvetica"/>
              </a:defRPr>
            </a:pPr>
            <a:r>
              <a:t>What Human Factors is, and its definition</a:t>
            </a:r>
          </a:p>
          <a:p>
            <a:pPr algn="l" defTabSz="830861">
              <a:lnSpc>
                <a:spcPct val="120000"/>
              </a:lnSpc>
              <a:defRPr sz="1800">
                <a:solidFill>
                  <a:srgbClr val="424242"/>
                </a:solidFill>
                <a:latin typeface="+mn-lt"/>
                <a:ea typeface="+mn-ea"/>
                <a:cs typeface="+mn-cs"/>
                <a:sym typeface="Helvetica"/>
              </a:defRPr>
            </a:pPr>
          </a:p>
          <a:p>
            <a:pPr algn="l" defTabSz="830861">
              <a:lnSpc>
                <a:spcPct val="120000"/>
              </a:lnSpc>
              <a:defRPr sz="1800">
                <a:solidFill>
                  <a:srgbClr val="424242"/>
                </a:solidFill>
                <a:latin typeface="+mn-lt"/>
                <a:ea typeface="+mn-ea"/>
                <a:cs typeface="+mn-cs"/>
                <a:sym typeface="Helvetica"/>
              </a:defRPr>
            </a:pPr>
            <a:r>
              <a:t>The SHELL model of Human Factors and its components</a:t>
            </a:r>
          </a:p>
          <a:p>
            <a:pPr lvl="2" indent="457200" algn="l" defTabSz="830861">
              <a:lnSpc>
                <a:spcPct val="120000"/>
              </a:lnSpc>
              <a:defRPr sz="1800">
                <a:solidFill>
                  <a:srgbClr val="424242"/>
                </a:solidFill>
                <a:latin typeface="+mn-lt"/>
                <a:ea typeface="+mn-ea"/>
                <a:cs typeface="+mn-cs"/>
                <a:sym typeface="Helvetica"/>
              </a:defRPr>
            </a:pPr>
            <a:r>
              <a:t>software</a:t>
            </a:r>
          </a:p>
          <a:p>
            <a:pPr lvl="2" indent="457200" algn="l" defTabSz="830861">
              <a:lnSpc>
                <a:spcPct val="120000"/>
              </a:lnSpc>
              <a:defRPr sz="1800">
                <a:solidFill>
                  <a:srgbClr val="424242"/>
                </a:solidFill>
                <a:latin typeface="+mn-lt"/>
                <a:ea typeface="+mn-ea"/>
                <a:cs typeface="+mn-cs"/>
                <a:sym typeface="Helvetica"/>
              </a:defRPr>
            </a:pPr>
            <a:r>
              <a:t>hardware</a:t>
            </a:r>
          </a:p>
          <a:p>
            <a:pPr lvl="2" indent="457200" algn="l" defTabSz="830861">
              <a:lnSpc>
                <a:spcPct val="120000"/>
              </a:lnSpc>
              <a:defRPr sz="1800">
                <a:solidFill>
                  <a:srgbClr val="424242"/>
                </a:solidFill>
                <a:latin typeface="+mn-lt"/>
                <a:ea typeface="+mn-ea"/>
                <a:cs typeface="+mn-cs"/>
                <a:sym typeface="Helvetica"/>
              </a:defRPr>
            </a:pPr>
            <a:r>
              <a:t>environment</a:t>
            </a:r>
          </a:p>
          <a:p>
            <a:pPr lvl="2" indent="457200" algn="l" defTabSz="830861">
              <a:lnSpc>
                <a:spcPct val="120000"/>
              </a:lnSpc>
              <a:defRPr sz="1800">
                <a:solidFill>
                  <a:srgbClr val="424242"/>
                </a:solidFill>
                <a:latin typeface="+mn-lt"/>
                <a:ea typeface="+mn-ea"/>
                <a:cs typeface="+mn-cs"/>
                <a:sym typeface="Helvetica"/>
              </a:defRPr>
            </a:pPr>
            <a:r>
              <a:t>liveware</a:t>
            </a:r>
          </a:p>
          <a:p>
            <a:pPr lvl="2" indent="457200" algn="l" defTabSz="830861">
              <a:lnSpc>
                <a:spcPct val="120000"/>
              </a:lnSpc>
              <a:defRPr sz="1800">
                <a:solidFill>
                  <a:srgbClr val="424242"/>
                </a:solidFill>
                <a:latin typeface="+mn-lt"/>
                <a:ea typeface="+mn-ea"/>
                <a:cs typeface="+mn-cs"/>
                <a:sym typeface="Helvetica"/>
              </a:defRPr>
            </a:pPr>
            <a:r>
              <a:t>central liveware</a:t>
            </a:r>
          </a:p>
          <a:p>
            <a:pPr algn="l" defTabSz="830861">
              <a:lnSpc>
                <a:spcPct val="120000"/>
              </a:lnSpc>
              <a:defRPr sz="1800">
                <a:solidFill>
                  <a:srgbClr val="424242"/>
                </a:solidFill>
                <a:latin typeface="+mn-lt"/>
                <a:ea typeface="+mn-ea"/>
                <a:cs typeface="+mn-cs"/>
                <a:sym typeface="Helvetica"/>
              </a:defRPr>
            </a:pPr>
          </a:p>
          <a:p>
            <a:pPr algn="l" defTabSz="830861">
              <a:lnSpc>
                <a:spcPct val="120000"/>
              </a:lnSpc>
              <a:defRPr sz="1800">
                <a:solidFill>
                  <a:srgbClr val="424242"/>
                </a:solidFill>
                <a:latin typeface="+mn-lt"/>
                <a:ea typeface="+mn-ea"/>
                <a:cs typeface="+mn-cs"/>
                <a:sym typeface="Helvetica"/>
              </a:defRPr>
            </a:pPr>
            <a:r>
              <a:t>How these components might be incorporated into medical simulation </a:t>
            </a:r>
          </a:p>
          <a:p>
            <a:pPr algn="l" defTabSz="830861">
              <a:lnSpc>
                <a:spcPct val="120000"/>
              </a:lnSpc>
              <a:defRPr sz="1800">
                <a:solidFill>
                  <a:srgbClr val="424242"/>
                </a:solidFill>
                <a:latin typeface="+mn-lt"/>
                <a:ea typeface="+mn-ea"/>
                <a:cs typeface="+mn-cs"/>
                <a:sym typeface="Helvetica"/>
              </a:defRPr>
            </a:pPr>
          </a:p>
          <a:p>
            <a:pPr algn="l" defTabSz="830861">
              <a:lnSpc>
                <a:spcPct val="120000"/>
              </a:lnSpc>
              <a:defRPr sz="1800">
                <a:solidFill>
                  <a:srgbClr val="424242"/>
                </a:solidFill>
                <a:latin typeface="+mn-lt"/>
                <a:ea typeface="+mn-ea"/>
                <a:cs typeface="+mn-cs"/>
                <a:sym typeface="Helvetica"/>
              </a:defRPr>
            </a:pPr>
            <a:r>
              <a:t>There will be opportunity to explore these concepts further during the face to face </a:t>
            </a:r>
          </a:p>
          <a:p>
            <a:pPr algn="l" defTabSz="830861">
              <a:lnSpc>
                <a:spcPct val="120000"/>
              </a:lnSpc>
              <a:defRPr sz="1800">
                <a:solidFill>
                  <a:srgbClr val="424242"/>
                </a:solidFill>
                <a:latin typeface="+mn-lt"/>
                <a:ea typeface="+mn-ea"/>
                <a:cs typeface="+mn-cs"/>
                <a:sym typeface="Helvetica"/>
              </a:defRPr>
            </a:pPr>
            <a:r>
              <a:t>part of the course</a:t>
            </a:r>
          </a:p>
        </p:txBody>
      </p:sp>
      <p:sp>
        <p:nvSpPr>
          <p:cNvPr id="429" name="Shape 429"/>
          <p:cNvSpPr/>
          <p:nvPr/>
        </p:nvSpPr>
        <p:spPr>
          <a:xfrm>
            <a:off x="267494" y="919365"/>
            <a:ext cx="2059480" cy="561847"/>
          </a:xfrm>
          <a:prstGeom prst="rect">
            <a:avLst/>
          </a:prstGeom>
          <a:ln w="12700">
            <a:miter lim="400000"/>
          </a:ln>
          <a:extLst>
            <a:ext uri="{C572A759-6A51-4108-AA02-DFA0A04FC94B}">
              <ma14:wrappingTextBoxFlag xmlns:ma14="http://schemas.microsoft.com/office/mac/drawingml/2011/main" val="1"/>
            </a:ext>
          </a:extLst>
        </p:spPr>
        <p:txBody>
          <a:bodyPr wrap="none" lIns="65022" tIns="65022" rIns="65022" bIns="65022">
            <a:spAutoFit/>
          </a:bodyPr>
          <a:lstStyle>
            <a:lvl1pPr algn="l" defTabSz="650240">
              <a:defRPr sz="2800">
                <a:solidFill>
                  <a:srgbClr val="AE326C"/>
                </a:solidFill>
                <a:latin typeface="+mn-lt"/>
                <a:ea typeface="+mn-ea"/>
                <a:cs typeface="+mn-cs"/>
                <a:sym typeface="Helvetica"/>
              </a:defRPr>
            </a:lvl1pPr>
          </a:lstStyle>
          <a:p>
            <a:pPr/>
            <a:r>
              <a:t>In Summary</a:t>
            </a:r>
          </a:p>
        </p:txBody>
      </p:sp>
      <p:pic>
        <p:nvPicPr>
          <p:cNvPr id="430" name="image5.png" descr="HEDSup_logo_forSCREEN.png"/>
          <p:cNvPicPr>
            <a:picLocks noChangeAspect="1"/>
          </p:cNvPicPr>
          <p:nvPr/>
        </p:nvPicPr>
        <p:blipFill>
          <a:blip r:embed="rId2">
            <a:extLst/>
          </a:blip>
          <a:srcRect l="23256" t="36947" r="0" b="20994"/>
          <a:stretch>
            <a:fillRect/>
          </a:stretch>
        </p:blipFill>
        <p:spPr>
          <a:xfrm>
            <a:off x="9833872" y="7972386"/>
            <a:ext cx="3053644" cy="771369"/>
          </a:xfrm>
          <a:prstGeom prst="rect">
            <a:avLst/>
          </a:prstGeom>
          <a:ln w="12700">
            <a:miter lim="400000"/>
          </a:ln>
        </p:spPr>
      </p:pic>
    </p:spTree>
  </p:cSld>
  <p:clrMapOvr>
    <a:masterClrMapping/>
  </p:clrMapOvr>
  <p:transition xmlns:p14="http://schemas.microsoft.com/office/powerpoint/2010/main" spd="med" advClick="1" p14:dur="1000"/>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32" name="Shape 432"/>
          <p:cNvSpPr/>
          <p:nvPr/>
        </p:nvSpPr>
        <p:spPr>
          <a:xfrm>
            <a:off x="371526" y="2988451"/>
            <a:ext cx="12261748" cy="3776698"/>
          </a:xfrm>
          <a:prstGeom prst="rect">
            <a:avLst/>
          </a:prstGeom>
          <a:ln w="12700">
            <a:miter lim="400000"/>
          </a:ln>
          <a:extLst>
            <a:ext uri="{C572A759-6A51-4108-AA02-DFA0A04FC94B}">
              <ma14:wrappingTextBoxFlag xmlns:ma14="http://schemas.microsoft.com/office/mac/drawingml/2011/main" val="1"/>
            </a:ext>
          </a:extLst>
        </p:spPr>
        <p:txBody>
          <a:bodyPr lIns="72248" tIns="72248" rIns="72248" bIns="72248" anchor="ctr">
            <a:spAutoFit/>
          </a:bodyPr>
          <a:lstStyle/>
          <a:p>
            <a:pPr algn="l" defTabSz="830861">
              <a:lnSpc>
                <a:spcPct val="120000"/>
              </a:lnSpc>
              <a:defRPr sz="1800">
                <a:solidFill>
                  <a:srgbClr val="424242"/>
                </a:solidFill>
                <a:latin typeface="+mn-lt"/>
                <a:ea typeface="+mn-ea"/>
                <a:cs typeface="+mn-cs"/>
                <a:sym typeface="Helvetica"/>
              </a:defRPr>
            </a:pPr>
            <a:r>
              <a:t>Clinical Human Factors Group  - A site with many human factors resources and publications focused on healthcare</a:t>
            </a:r>
          </a:p>
          <a:p>
            <a:pPr algn="l" defTabSz="830861">
              <a:lnSpc>
                <a:spcPct val="120000"/>
              </a:lnSpc>
              <a:defRPr sz="1800">
                <a:solidFill>
                  <a:srgbClr val="424242"/>
                </a:solidFill>
                <a:latin typeface="+mn-lt"/>
                <a:ea typeface="+mn-ea"/>
                <a:cs typeface="+mn-cs"/>
                <a:sym typeface="Helvetica"/>
              </a:defRPr>
            </a:pPr>
            <a:r>
              <a:rPr u="sng">
                <a:solidFill>
                  <a:srgbClr val="0000FF"/>
                </a:solidFill>
                <a:uFill>
                  <a:solidFill>
                    <a:srgbClr val="0000FF"/>
                  </a:solidFill>
                </a:uFill>
                <a:hlinkClick r:id="rId2" invalidUrl="" action="" tgtFrame="" tooltip="" history="1" highlightClick="0" endSnd="0"/>
              </a:rPr>
              <a:t>www.chfg.org</a:t>
            </a:r>
            <a:r>
              <a:t>  </a:t>
            </a:r>
          </a:p>
          <a:p>
            <a:pPr algn="l" defTabSz="830861">
              <a:lnSpc>
                <a:spcPct val="120000"/>
              </a:lnSpc>
              <a:defRPr sz="1800">
                <a:solidFill>
                  <a:srgbClr val="424242"/>
                </a:solidFill>
                <a:latin typeface="+mn-lt"/>
                <a:ea typeface="+mn-ea"/>
                <a:cs typeface="+mn-cs"/>
                <a:sym typeface="Helvetica"/>
              </a:defRPr>
            </a:pPr>
          </a:p>
          <a:p>
            <a:pPr algn="l" defTabSz="830861">
              <a:lnSpc>
                <a:spcPct val="120000"/>
              </a:lnSpc>
              <a:defRPr sz="1800">
                <a:solidFill>
                  <a:srgbClr val="424242"/>
                </a:solidFill>
                <a:latin typeface="+mn-lt"/>
                <a:ea typeface="+mn-ea"/>
                <a:cs typeface="+mn-cs"/>
                <a:sym typeface="Helvetica"/>
              </a:defRPr>
            </a:pPr>
            <a:r>
              <a:t>Chartered Institute of Ergonomics and Human Factors - The UK professional body for Ergonomics and Human Factors practitioners.  </a:t>
            </a:r>
          </a:p>
          <a:p>
            <a:pPr algn="l" defTabSz="830861">
              <a:lnSpc>
                <a:spcPct val="120000"/>
              </a:lnSpc>
              <a:defRPr sz="1800">
                <a:solidFill>
                  <a:srgbClr val="424242"/>
                </a:solidFill>
                <a:latin typeface="+mn-lt"/>
                <a:ea typeface="+mn-ea"/>
                <a:cs typeface="+mn-cs"/>
                <a:sym typeface="Helvetica"/>
              </a:defRPr>
            </a:pPr>
            <a:r>
              <a:rPr u="sng">
                <a:solidFill>
                  <a:srgbClr val="0000FF"/>
                </a:solidFill>
                <a:uFill>
                  <a:solidFill>
                    <a:srgbClr val="0000FF"/>
                  </a:solidFill>
                </a:uFill>
                <a:hlinkClick r:id="rId3" invalidUrl="" action="" tgtFrame="" tooltip="" history="1" highlightClick="0" endSnd="0"/>
              </a:rPr>
              <a:t>http://www.ergonomics.org.uk/</a:t>
            </a:r>
            <a:r>
              <a:t> </a:t>
            </a:r>
          </a:p>
          <a:p>
            <a:pPr algn="l" defTabSz="830861">
              <a:lnSpc>
                <a:spcPct val="120000"/>
              </a:lnSpc>
              <a:defRPr sz="1800">
                <a:solidFill>
                  <a:srgbClr val="424242"/>
                </a:solidFill>
                <a:latin typeface="+mn-lt"/>
                <a:ea typeface="+mn-ea"/>
                <a:cs typeface="+mn-cs"/>
                <a:sym typeface="Helvetica"/>
              </a:defRPr>
            </a:pPr>
          </a:p>
          <a:p>
            <a:pPr algn="l" defTabSz="830861">
              <a:lnSpc>
                <a:spcPct val="120000"/>
              </a:lnSpc>
              <a:defRPr sz="1800">
                <a:solidFill>
                  <a:srgbClr val="424242"/>
                </a:solidFill>
                <a:latin typeface="+mn-lt"/>
                <a:ea typeface="+mn-ea"/>
                <a:cs typeface="+mn-cs"/>
                <a:sym typeface="Helvetica"/>
              </a:defRPr>
            </a:pPr>
            <a:r>
              <a:t>Human Factors in Healthcare level 1 and 2, by Debbie Rosenorn-Lanng. OUP Oxford.  </a:t>
            </a:r>
          </a:p>
          <a:p>
            <a:pPr algn="l" defTabSz="830861">
              <a:lnSpc>
                <a:spcPct val="120000"/>
              </a:lnSpc>
              <a:defRPr sz="1800">
                <a:solidFill>
                  <a:srgbClr val="424242"/>
                </a:solidFill>
                <a:latin typeface="+mn-lt"/>
                <a:ea typeface="+mn-ea"/>
                <a:cs typeface="+mn-cs"/>
                <a:sym typeface="Helvetica"/>
              </a:defRPr>
            </a:pPr>
            <a:r>
              <a:t>Books focusing on Human Factors within Healthcare practice, the author is a Doctor.</a:t>
            </a:r>
          </a:p>
          <a:p>
            <a:pPr lvl="5" algn="l" defTabSz="830861">
              <a:lnSpc>
                <a:spcPct val="120000"/>
              </a:lnSpc>
              <a:defRPr sz="1800">
                <a:solidFill>
                  <a:srgbClr val="424242"/>
                </a:solidFill>
                <a:latin typeface="+mn-lt"/>
                <a:ea typeface="+mn-ea"/>
                <a:cs typeface="+mn-cs"/>
                <a:sym typeface="Helvetica"/>
              </a:defRPr>
            </a:pPr>
          </a:p>
        </p:txBody>
      </p:sp>
      <p:sp>
        <p:nvSpPr>
          <p:cNvPr id="433" name="Shape 433"/>
          <p:cNvSpPr/>
          <p:nvPr/>
        </p:nvSpPr>
        <p:spPr>
          <a:xfrm>
            <a:off x="267494" y="919365"/>
            <a:ext cx="2810789" cy="561847"/>
          </a:xfrm>
          <a:prstGeom prst="rect">
            <a:avLst/>
          </a:prstGeom>
          <a:ln w="12700">
            <a:miter lim="400000"/>
          </a:ln>
          <a:extLst>
            <a:ext uri="{C572A759-6A51-4108-AA02-DFA0A04FC94B}">
              <ma14:wrappingTextBoxFlag xmlns:ma14="http://schemas.microsoft.com/office/mac/drawingml/2011/main" val="1"/>
            </a:ext>
          </a:extLst>
        </p:spPr>
        <p:txBody>
          <a:bodyPr wrap="none" lIns="65022" tIns="65022" rIns="65022" bIns="65022">
            <a:spAutoFit/>
          </a:bodyPr>
          <a:lstStyle>
            <a:lvl1pPr algn="l" defTabSz="650240">
              <a:defRPr sz="2800">
                <a:solidFill>
                  <a:srgbClr val="AE326C"/>
                </a:solidFill>
                <a:latin typeface="+mn-lt"/>
                <a:ea typeface="+mn-ea"/>
                <a:cs typeface="+mn-cs"/>
                <a:sym typeface="Helvetica"/>
              </a:defRPr>
            </a:lvl1pPr>
          </a:lstStyle>
          <a:p>
            <a:pPr/>
            <a:r>
              <a:t>Useful resources</a:t>
            </a:r>
          </a:p>
        </p:txBody>
      </p:sp>
      <p:pic>
        <p:nvPicPr>
          <p:cNvPr id="434" name="image5.png" descr="HEDSup_logo_forSCREEN.png"/>
          <p:cNvPicPr>
            <a:picLocks noChangeAspect="1"/>
          </p:cNvPicPr>
          <p:nvPr/>
        </p:nvPicPr>
        <p:blipFill>
          <a:blip r:embed="rId4">
            <a:extLst/>
          </a:blip>
          <a:srcRect l="23256" t="36947" r="0" b="20994"/>
          <a:stretch>
            <a:fillRect/>
          </a:stretch>
        </p:blipFill>
        <p:spPr>
          <a:xfrm>
            <a:off x="9833872" y="7972386"/>
            <a:ext cx="3053644" cy="771369"/>
          </a:xfrm>
          <a:prstGeom prst="rect">
            <a:avLst/>
          </a:prstGeom>
          <a:ln w="12700">
            <a:miter lim="400000"/>
          </a:ln>
        </p:spPr>
      </p:pic>
    </p:spTree>
  </p:cSld>
  <p:clrMapOvr>
    <a:masterClrMapping/>
  </p:clrMapOvr>
  <p:transition xmlns:p14="http://schemas.microsoft.com/office/powerpoint/2010/main" spd="med" advClick="1" p14:dur="1000"/>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9" name="Shape 149"/>
          <p:cNvSpPr/>
          <p:nvPr/>
        </p:nvSpPr>
        <p:spPr>
          <a:xfrm>
            <a:off x="285556" y="1756920"/>
            <a:ext cx="12469812" cy="2756407"/>
          </a:xfrm>
          <a:prstGeom prst="rect">
            <a:avLst/>
          </a:prstGeom>
          <a:ln w="12700">
            <a:miter lim="400000"/>
          </a:ln>
          <a:extLst>
            <a:ext uri="{C572A759-6A51-4108-AA02-DFA0A04FC94B}">
              <ma14:wrappingTextBoxFlag xmlns:ma14="http://schemas.microsoft.com/office/mac/drawingml/2011/main" val="1"/>
            </a:ext>
          </a:extLst>
        </p:spPr>
        <p:txBody>
          <a:bodyPr lIns="65022" tIns="65022" rIns="65022" bIns="65022">
            <a:spAutoFit/>
          </a:bodyPr>
          <a:lstStyle/>
          <a:p>
            <a:pPr algn="l" defTabSz="650240">
              <a:lnSpc>
                <a:spcPct val="120000"/>
              </a:lnSpc>
              <a:defRPr sz="1800">
                <a:solidFill>
                  <a:srgbClr val="003284"/>
                </a:solidFill>
                <a:latin typeface="+mn-lt"/>
                <a:ea typeface="+mn-ea"/>
                <a:cs typeface="+mn-cs"/>
                <a:sym typeface="Helvetica"/>
              </a:defRPr>
            </a:pPr>
            <a:r>
              <a:t>By the end of this package you should:</a:t>
            </a:r>
          </a:p>
          <a:p>
            <a:pPr algn="l" defTabSz="650240">
              <a:lnSpc>
                <a:spcPct val="120000"/>
              </a:lnSpc>
              <a:defRPr sz="1800">
                <a:solidFill>
                  <a:srgbClr val="4D4E4C"/>
                </a:solidFill>
                <a:latin typeface="+mn-lt"/>
                <a:ea typeface="+mn-ea"/>
                <a:cs typeface="+mn-cs"/>
                <a:sym typeface="Helvetica"/>
              </a:defRPr>
            </a:pPr>
          </a:p>
          <a:p>
            <a:pPr lvl="1" indent="457200" algn="l" defTabSz="650240">
              <a:lnSpc>
                <a:spcPct val="120000"/>
              </a:lnSpc>
              <a:defRPr sz="1800">
                <a:solidFill>
                  <a:srgbClr val="4D4E4C"/>
                </a:solidFill>
                <a:latin typeface="+mn-lt"/>
                <a:ea typeface="+mn-ea"/>
                <a:cs typeface="+mn-cs"/>
                <a:sym typeface="Helvetica"/>
              </a:defRPr>
            </a:pPr>
            <a:r>
              <a:t>be able to define Human Factors</a:t>
            </a:r>
          </a:p>
          <a:p>
            <a:pPr lvl="1" indent="457200" algn="l" defTabSz="650240">
              <a:lnSpc>
                <a:spcPct val="120000"/>
              </a:lnSpc>
              <a:defRPr sz="1800">
                <a:solidFill>
                  <a:srgbClr val="424242"/>
                </a:solidFill>
                <a:latin typeface="+mn-lt"/>
                <a:ea typeface="+mn-ea"/>
                <a:cs typeface="+mn-cs"/>
                <a:sym typeface="Helvetica"/>
              </a:defRPr>
            </a:pPr>
          </a:p>
          <a:p>
            <a:pPr lvl="2" indent="457200" algn="just">
              <a:lnSpc>
                <a:spcPct val="120000"/>
              </a:lnSpc>
              <a:defRPr sz="1800">
                <a:solidFill>
                  <a:srgbClr val="424242"/>
                </a:solidFill>
                <a:latin typeface="+mn-lt"/>
                <a:ea typeface="+mn-ea"/>
                <a:cs typeface="+mn-cs"/>
                <a:sym typeface="Helvetica"/>
              </a:defRPr>
            </a:pPr>
            <a:r>
              <a:t>understand of model of Human Factors</a:t>
            </a:r>
          </a:p>
          <a:p>
            <a:pPr algn="just">
              <a:lnSpc>
                <a:spcPct val="120000"/>
              </a:lnSpc>
              <a:defRPr sz="1800">
                <a:solidFill>
                  <a:srgbClr val="424242"/>
                </a:solidFill>
                <a:latin typeface="+mn-lt"/>
                <a:ea typeface="+mn-ea"/>
                <a:cs typeface="+mn-cs"/>
                <a:sym typeface="Helvetica"/>
              </a:defRPr>
            </a:pPr>
          </a:p>
          <a:p>
            <a:pPr lvl="2" indent="457200" algn="just">
              <a:lnSpc>
                <a:spcPct val="120000"/>
              </a:lnSpc>
              <a:defRPr sz="1800">
                <a:solidFill>
                  <a:srgbClr val="424242"/>
                </a:solidFill>
                <a:latin typeface="+mn-lt"/>
                <a:ea typeface="+mn-ea"/>
                <a:cs typeface="+mn-cs"/>
                <a:sym typeface="Helvetica"/>
              </a:defRPr>
            </a:pPr>
            <a:r>
              <a:t>consider how Human Factors understanding can be integrated into medical simulation</a:t>
            </a:r>
          </a:p>
        </p:txBody>
      </p:sp>
      <p:sp>
        <p:nvSpPr>
          <p:cNvPr id="150" name="Shape 150"/>
          <p:cNvSpPr/>
          <p:nvPr/>
        </p:nvSpPr>
        <p:spPr>
          <a:xfrm>
            <a:off x="285557" y="919365"/>
            <a:ext cx="1802850" cy="561847"/>
          </a:xfrm>
          <a:prstGeom prst="rect">
            <a:avLst/>
          </a:prstGeom>
          <a:ln w="12700">
            <a:miter lim="400000"/>
          </a:ln>
          <a:extLst>
            <a:ext uri="{C572A759-6A51-4108-AA02-DFA0A04FC94B}">
              <ma14:wrappingTextBoxFlag xmlns:ma14="http://schemas.microsoft.com/office/mac/drawingml/2011/main" val="1"/>
            </a:ext>
          </a:extLst>
        </p:spPr>
        <p:txBody>
          <a:bodyPr wrap="none" lIns="65022" tIns="65022" rIns="65022" bIns="65022">
            <a:spAutoFit/>
          </a:bodyPr>
          <a:lstStyle>
            <a:lvl1pPr algn="l" defTabSz="650240">
              <a:defRPr sz="2800">
                <a:solidFill>
                  <a:srgbClr val="AE326C"/>
                </a:solidFill>
                <a:latin typeface="+mn-lt"/>
                <a:ea typeface="+mn-ea"/>
                <a:cs typeface="+mn-cs"/>
                <a:sym typeface="Helvetica"/>
              </a:defRPr>
            </a:lvl1pPr>
          </a:lstStyle>
          <a:p>
            <a:pPr/>
            <a:r>
              <a:t>Objectives</a:t>
            </a:r>
          </a:p>
        </p:txBody>
      </p:sp>
      <p:pic>
        <p:nvPicPr>
          <p:cNvPr id="151" name="image5.png" descr="HEDSup_logo_forSCREEN.png"/>
          <p:cNvPicPr>
            <a:picLocks noChangeAspect="1"/>
          </p:cNvPicPr>
          <p:nvPr/>
        </p:nvPicPr>
        <p:blipFill>
          <a:blip r:embed="rId2">
            <a:extLst/>
          </a:blip>
          <a:srcRect l="23256" t="36947" r="0" b="20994"/>
          <a:stretch>
            <a:fillRect/>
          </a:stretch>
        </p:blipFill>
        <p:spPr>
          <a:xfrm>
            <a:off x="9833872" y="7972386"/>
            <a:ext cx="3053644" cy="771369"/>
          </a:xfrm>
          <a:prstGeom prst="rect">
            <a:avLst/>
          </a:prstGeom>
          <a:ln w="12700">
            <a:miter lim="400000"/>
          </a:ln>
        </p:spPr>
      </p:pic>
    </p:spTree>
  </p:cSld>
  <p:clrMapOvr>
    <a:masterClrMapping/>
  </p:clrMapOvr>
  <p:transition xmlns:p14="http://schemas.microsoft.com/office/powerpoint/2010/main" spd="med" advClick="1" p14:dur="1000"/>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3" name="Shape 153"/>
          <p:cNvSpPr/>
          <p:nvPr/>
        </p:nvSpPr>
        <p:spPr>
          <a:xfrm>
            <a:off x="285556" y="1800887"/>
            <a:ext cx="12469812" cy="744727"/>
          </a:xfrm>
          <a:prstGeom prst="rect">
            <a:avLst/>
          </a:prstGeom>
          <a:ln w="12700">
            <a:miter lim="400000"/>
          </a:ln>
          <a:extLst>
            <a:ext uri="{C572A759-6A51-4108-AA02-DFA0A04FC94B}">
              <ma14:wrappingTextBoxFlag xmlns:ma14="http://schemas.microsoft.com/office/mac/drawingml/2011/main" val="1"/>
            </a:ext>
          </a:extLst>
        </p:spPr>
        <p:txBody>
          <a:bodyPr lIns="65022" tIns="65022" rIns="65022" bIns="65022">
            <a:spAutoFit/>
          </a:bodyPr>
          <a:lstStyle/>
          <a:p>
            <a:pPr algn="l" defTabSz="650240">
              <a:lnSpc>
                <a:spcPct val="120000"/>
              </a:lnSpc>
              <a:defRPr sz="1800">
                <a:solidFill>
                  <a:srgbClr val="4D4E4C"/>
                </a:solidFill>
                <a:latin typeface="+mn-lt"/>
                <a:ea typeface="+mn-ea"/>
                <a:cs typeface="+mn-cs"/>
                <a:sym typeface="Helvetica"/>
              </a:defRPr>
            </a:pPr>
            <a:r>
              <a:t>Lets go back to the question you were just asked: “What does the term ‘human factors’ mean to you?”</a:t>
            </a:r>
          </a:p>
          <a:p>
            <a:pPr algn="l" defTabSz="650240">
              <a:lnSpc>
                <a:spcPct val="120000"/>
              </a:lnSpc>
              <a:defRPr sz="1800">
                <a:solidFill>
                  <a:srgbClr val="4D4E4C"/>
                </a:solidFill>
                <a:latin typeface="+mn-lt"/>
                <a:ea typeface="+mn-ea"/>
                <a:cs typeface="+mn-cs"/>
                <a:sym typeface="Helvetica"/>
              </a:defRPr>
            </a:pPr>
            <a:r>
              <a:t>It may be that you found this difficult to answer. If so, don't worry, we will look at the answers through this package.  </a:t>
            </a:r>
          </a:p>
        </p:txBody>
      </p:sp>
      <p:sp>
        <p:nvSpPr>
          <p:cNvPr id="154" name="Shape 154"/>
          <p:cNvSpPr/>
          <p:nvPr/>
        </p:nvSpPr>
        <p:spPr>
          <a:xfrm>
            <a:off x="285556" y="919365"/>
            <a:ext cx="4055563" cy="561847"/>
          </a:xfrm>
          <a:prstGeom prst="rect">
            <a:avLst/>
          </a:prstGeom>
          <a:ln w="12700">
            <a:miter lim="400000"/>
          </a:ln>
          <a:extLst>
            <a:ext uri="{C572A759-6A51-4108-AA02-DFA0A04FC94B}">
              <ma14:wrappingTextBoxFlag xmlns:ma14="http://schemas.microsoft.com/office/mac/drawingml/2011/main" val="1"/>
            </a:ext>
          </a:extLst>
        </p:spPr>
        <p:txBody>
          <a:bodyPr wrap="none" lIns="65022" tIns="65022" rIns="65022" bIns="65022">
            <a:spAutoFit/>
          </a:bodyPr>
          <a:lstStyle>
            <a:lvl1pPr algn="l" defTabSz="650240">
              <a:defRPr sz="2800">
                <a:solidFill>
                  <a:srgbClr val="AE326C"/>
                </a:solidFill>
                <a:latin typeface="+mn-lt"/>
                <a:ea typeface="+mn-ea"/>
                <a:cs typeface="+mn-cs"/>
                <a:sym typeface="Helvetica"/>
              </a:defRPr>
            </a:lvl1pPr>
          </a:lstStyle>
          <a:p>
            <a:pPr/>
            <a:r>
              <a:t>What is Human Factors?</a:t>
            </a:r>
          </a:p>
        </p:txBody>
      </p:sp>
      <p:sp>
        <p:nvSpPr>
          <p:cNvPr id="155" name="Shape 155"/>
          <p:cNvSpPr/>
          <p:nvPr/>
        </p:nvSpPr>
        <p:spPr>
          <a:xfrm>
            <a:off x="285556" y="3008925"/>
            <a:ext cx="12469812" cy="744727"/>
          </a:xfrm>
          <a:prstGeom prst="rect">
            <a:avLst/>
          </a:prstGeom>
          <a:ln w="12700">
            <a:miter lim="400000"/>
          </a:ln>
          <a:extLst>
            <a:ext uri="{C572A759-6A51-4108-AA02-DFA0A04FC94B}">
              <ma14:wrappingTextBoxFlag xmlns:ma14="http://schemas.microsoft.com/office/mac/drawingml/2011/main" val="1"/>
            </a:ext>
          </a:extLst>
        </p:spPr>
        <p:txBody>
          <a:bodyPr lIns="65022" tIns="65022" rIns="65022" bIns="65022">
            <a:spAutoFit/>
          </a:bodyPr>
          <a:lstStyle>
            <a:lvl1pPr algn="l" defTabSz="650240">
              <a:lnSpc>
                <a:spcPct val="120000"/>
              </a:lnSpc>
              <a:defRPr sz="1800">
                <a:solidFill>
                  <a:srgbClr val="4D4E4C"/>
                </a:solidFill>
                <a:latin typeface="+mn-lt"/>
                <a:ea typeface="+mn-ea"/>
                <a:cs typeface="+mn-cs"/>
                <a:sym typeface="Helvetica"/>
              </a:defRPr>
            </a:lvl1pPr>
          </a:lstStyle>
          <a:p>
            <a:pPr/>
            <a:r>
              <a:t>Some of you may have ‘googled’ the question - “what is human factors?”  If you didn't and you have internet access, give it a go.  What other terms or phrases seem to come up with that search?</a:t>
            </a:r>
          </a:p>
        </p:txBody>
      </p:sp>
      <p:sp>
        <p:nvSpPr>
          <p:cNvPr id="156" name="Shape 156"/>
          <p:cNvSpPr/>
          <p:nvPr/>
        </p:nvSpPr>
        <p:spPr>
          <a:xfrm>
            <a:off x="285556" y="4216963"/>
            <a:ext cx="12469812" cy="1750567"/>
          </a:xfrm>
          <a:prstGeom prst="rect">
            <a:avLst/>
          </a:prstGeom>
          <a:ln w="12700">
            <a:miter lim="400000"/>
          </a:ln>
          <a:extLst>
            <a:ext uri="{C572A759-6A51-4108-AA02-DFA0A04FC94B}">
              <ma14:wrappingTextBoxFlag xmlns:ma14="http://schemas.microsoft.com/office/mac/drawingml/2011/main" val="1"/>
            </a:ext>
          </a:extLst>
        </p:spPr>
        <p:txBody>
          <a:bodyPr lIns="65022" tIns="65022" rIns="65022" bIns="65022">
            <a:spAutoFit/>
          </a:bodyPr>
          <a:lstStyle/>
          <a:p>
            <a:pPr algn="l" defTabSz="650240">
              <a:lnSpc>
                <a:spcPct val="120000"/>
              </a:lnSpc>
              <a:defRPr sz="1800">
                <a:solidFill>
                  <a:srgbClr val="4D4E4C"/>
                </a:solidFill>
                <a:latin typeface="+mn-lt"/>
                <a:ea typeface="+mn-ea"/>
                <a:cs typeface="+mn-cs"/>
                <a:sym typeface="Helvetica"/>
              </a:defRPr>
            </a:pPr>
            <a:r>
              <a:t>You should see the phrase ‘Human Factors and </a:t>
            </a:r>
            <a:r>
              <a:rPr i="1"/>
              <a:t>Ergonomics</a:t>
            </a:r>
            <a:r>
              <a:t>’ come up in many of your top hits.</a:t>
            </a:r>
          </a:p>
          <a:p>
            <a:pPr algn="l" defTabSz="650240">
              <a:lnSpc>
                <a:spcPct val="120000"/>
              </a:lnSpc>
              <a:defRPr sz="1800">
                <a:solidFill>
                  <a:srgbClr val="4D4E4C"/>
                </a:solidFill>
                <a:latin typeface="+mn-lt"/>
                <a:ea typeface="+mn-ea"/>
                <a:cs typeface="+mn-cs"/>
                <a:sym typeface="Helvetica"/>
              </a:defRPr>
            </a:pPr>
          </a:p>
          <a:p>
            <a:pPr algn="l" defTabSz="650240">
              <a:lnSpc>
                <a:spcPct val="120000"/>
              </a:lnSpc>
              <a:defRPr sz="1800">
                <a:solidFill>
                  <a:srgbClr val="4D4E4C"/>
                </a:solidFill>
                <a:latin typeface="+mn-lt"/>
                <a:ea typeface="+mn-ea"/>
                <a:cs typeface="+mn-cs"/>
                <a:sym typeface="Helvetica"/>
              </a:defRPr>
            </a:pPr>
            <a:r>
              <a:t>So, before we try to define Human Factors, lets consider another question:</a:t>
            </a:r>
          </a:p>
          <a:p>
            <a:pPr algn="l" defTabSz="650240">
              <a:lnSpc>
                <a:spcPct val="120000"/>
              </a:lnSpc>
              <a:defRPr sz="1800">
                <a:solidFill>
                  <a:srgbClr val="4D4E4C"/>
                </a:solidFill>
                <a:latin typeface="+mn-lt"/>
                <a:ea typeface="+mn-ea"/>
                <a:cs typeface="+mn-cs"/>
                <a:sym typeface="Helvetica"/>
              </a:defRPr>
            </a:pPr>
          </a:p>
          <a:p>
            <a:pPr algn="l" defTabSz="650240">
              <a:lnSpc>
                <a:spcPct val="120000"/>
              </a:lnSpc>
              <a:defRPr sz="1800">
                <a:solidFill>
                  <a:srgbClr val="4D4E4C"/>
                </a:solidFill>
                <a:latin typeface="+mn-lt"/>
                <a:ea typeface="+mn-ea"/>
                <a:cs typeface="+mn-cs"/>
                <a:sym typeface="Helvetica"/>
              </a:defRPr>
            </a:pPr>
            <a:r>
              <a:t>“What does the term ‘</a:t>
            </a:r>
            <a:r>
              <a:rPr i="1"/>
              <a:t>ergonomics</a:t>
            </a:r>
            <a:r>
              <a:t>’ mean to you? </a:t>
            </a:r>
          </a:p>
        </p:txBody>
      </p:sp>
      <p:pic>
        <p:nvPicPr>
          <p:cNvPr id="157" name="image5.png" descr="HEDSup_logo_forSCREEN.png"/>
          <p:cNvPicPr>
            <a:picLocks noChangeAspect="1"/>
          </p:cNvPicPr>
          <p:nvPr/>
        </p:nvPicPr>
        <p:blipFill>
          <a:blip r:embed="rId2">
            <a:extLst/>
          </a:blip>
          <a:srcRect l="23256" t="36947" r="0" b="20994"/>
          <a:stretch>
            <a:fillRect/>
          </a:stretch>
        </p:blipFill>
        <p:spPr>
          <a:xfrm>
            <a:off x="9833872" y="7972386"/>
            <a:ext cx="3053644" cy="771369"/>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153"/>
                                        </p:tgtEl>
                                        <p:attrNameLst>
                                          <p:attrName>style.visibility</p:attrName>
                                        </p:attrNameLst>
                                      </p:cBhvr>
                                      <p:to>
                                        <p:strVal val="visible"/>
                                      </p:to>
                                    </p:set>
                                    <p:animEffect filter="dissolve" transition="in">
                                      <p:cBhvr>
                                        <p:cTn id="7" dur="499"/>
                                        <p:tgtEl>
                                          <p:spTgt spid="153"/>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155"/>
                                        </p:tgtEl>
                                        <p:attrNameLst>
                                          <p:attrName>style.visibility</p:attrName>
                                        </p:attrNameLst>
                                      </p:cBhvr>
                                      <p:to>
                                        <p:strVal val="visible"/>
                                      </p:to>
                                    </p:set>
                                    <p:animEffect filter="dissolve" transition="in">
                                      <p:cBhvr>
                                        <p:cTn id="12" dur="499"/>
                                        <p:tgtEl>
                                          <p:spTgt spid="155"/>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156"/>
                                        </p:tgtEl>
                                        <p:attrNameLst>
                                          <p:attrName>style.visibility</p:attrName>
                                        </p:attrNameLst>
                                      </p:cBhvr>
                                      <p:to>
                                        <p:strVal val="visible"/>
                                      </p:to>
                                    </p:set>
                                    <p:animEffect filter="dissolve" transition="in">
                                      <p:cBhvr>
                                        <p:cTn id="17" dur="499"/>
                                        <p:tgtEl>
                                          <p:spTgt spid="1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5" grpId="2"/>
      <p:bldP build="whole" bldLvl="1" animBg="1" rev="0" advAuto="0" spid="153" grpId="1"/>
      <p:bldP build="whole" bldLvl="1" animBg="1" rev="0" advAuto="0" spid="156" grpId="3"/>
    </p:bldLst>
  </p:timing>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9" name="Shape 159"/>
          <p:cNvSpPr/>
          <p:nvPr/>
        </p:nvSpPr>
        <p:spPr>
          <a:xfrm>
            <a:off x="285556" y="1526257"/>
            <a:ext cx="12469812" cy="409447"/>
          </a:xfrm>
          <a:prstGeom prst="rect">
            <a:avLst/>
          </a:prstGeom>
          <a:ln w="12700">
            <a:miter lim="400000"/>
          </a:ln>
          <a:extLst>
            <a:ext uri="{C572A759-6A51-4108-AA02-DFA0A04FC94B}">
              <ma14:wrappingTextBoxFlag xmlns:ma14="http://schemas.microsoft.com/office/mac/drawingml/2011/main" val="1"/>
            </a:ext>
          </a:extLst>
        </p:spPr>
        <p:txBody>
          <a:bodyPr lIns="65022" tIns="65022" rIns="65022" bIns="65022">
            <a:spAutoFit/>
          </a:bodyPr>
          <a:lstStyle>
            <a:lvl1pPr algn="l" defTabSz="650240">
              <a:lnSpc>
                <a:spcPct val="120000"/>
              </a:lnSpc>
              <a:defRPr sz="1800">
                <a:solidFill>
                  <a:srgbClr val="4D4E4C"/>
                </a:solidFill>
                <a:latin typeface="+mn-lt"/>
                <a:ea typeface="+mn-ea"/>
                <a:cs typeface="+mn-cs"/>
                <a:sym typeface="Helvetica"/>
              </a:defRPr>
            </a:lvl1pPr>
          </a:lstStyle>
          <a:p>
            <a:pPr/>
            <a:r>
              <a:t>What pictures enter your mind when thinking about ergonomics?</a:t>
            </a:r>
          </a:p>
        </p:txBody>
      </p:sp>
      <p:sp>
        <p:nvSpPr>
          <p:cNvPr id="160" name="Shape 160"/>
          <p:cNvSpPr/>
          <p:nvPr/>
        </p:nvSpPr>
        <p:spPr>
          <a:xfrm>
            <a:off x="285556" y="919365"/>
            <a:ext cx="4055563" cy="561847"/>
          </a:xfrm>
          <a:prstGeom prst="rect">
            <a:avLst/>
          </a:prstGeom>
          <a:ln w="12700">
            <a:miter lim="400000"/>
          </a:ln>
          <a:extLst>
            <a:ext uri="{C572A759-6A51-4108-AA02-DFA0A04FC94B}">
              <ma14:wrappingTextBoxFlag xmlns:ma14="http://schemas.microsoft.com/office/mac/drawingml/2011/main" val="1"/>
            </a:ext>
          </a:extLst>
        </p:spPr>
        <p:txBody>
          <a:bodyPr wrap="none" lIns="65022" tIns="65022" rIns="65022" bIns="65022">
            <a:spAutoFit/>
          </a:bodyPr>
          <a:lstStyle>
            <a:lvl1pPr algn="l" defTabSz="650240">
              <a:defRPr sz="2800">
                <a:solidFill>
                  <a:srgbClr val="AE326C"/>
                </a:solidFill>
                <a:latin typeface="+mn-lt"/>
                <a:ea typeface="+mn-ea"/>
                <a:cs typeface="+mn-cs"/>
                <a:sym typeface="Helvetica"/>
              </a:defRPr>
            </a:lvl1pPr>
          </a:lstStyle>
          <a:p>
            <a:pPr/>
            <a:r>
              <a:t>What is Human Factors?</a:t>
            </a:r>
          </a:p>
        </p:txBody>
      </p:sp>
      <p:sp>
        <p:nvSpPr>
          <p:cNvPr id="161" name="Shape 161"/>
          <p:cNvSpPr/>
          <p:nvPr/>
        </p:nvSpPr>
        <p:spPr>
          <a:xfrm>
            <a:off x="4788479" y="2228211"/>
            <a:ext cx="4472580" cy="1750567"/>
          </a:xfrm>
          <a:prstGeom prst="rect">
            <a:avLst/>
          </a:prstGeom>
          <a:ln w="12700">
            <a:miter lim="400000"/>
          </a:ln>
          <a:extLst>
            <a:ext uri="{C572A759-6A51-4108-AA02-DFA0A04FC94B}">
              <ma14:wrappingTextBoxFlag xmlns:ma14="http://schemas.microsoft.com/office/mac/drawingml/2011/main" val="1"/>
            </a:ext>
          </a:extLst>
        </p:spPr>
        <p:txBody>
          <a:bodyPr lIns="65022" tIns="65022" rIns="65022" bIns="65022">
            <a:spAutoFit/>
          </a:bodyPr>
          <a:lstStyle>
            <a:lvl1pPr algn="l" defTabSz="650240">
              <a:lnSpc>
                <a:spcPct val="120000"/>
              </a:lnSpc>
              <a:defRPr sz="1800">
                <a:solidFill>
                  <a:srgbClr val="4D4E4C"/>
                </a:solidFill>
                <a:latin typeface="+mn-lt"/>
                <a:ea typeface="+mn-ea"/>
                <a:cs typeface="+mn-cs"/>
                <a:sym typeface="Helvetica"/>
              </a:defRPr>
            </a:lvl1pPr>
          </a:lstStyle>
          <a:p>
            <a:pPr/>
            <a:r>
              <a:t>Many people come up with images like these - measures of a workspace to make it the best fit possible for a human being, while accommodating natural variation between individuals.</a:t>
            </a:r>
          </a:p>
        </p:txBody>
      </p:sp>
      <p:sp>
        <p:nvSpPr>
          <p:cNvPr id="162" name="Shape 162"/>
          <p:cNvSpPr/>
          <p:nvPr/>
        </p:nvSpPr>
        <p:spPr>
          <a:xfrm>
            <a:off x="285556" y="5983494"/>
            <a:ext cx="7217735" cy="1415287"/>
          </a:xfrm>
          <a:prstGeom prst="rect">
            <a:avLst/>
          </a:prstGeom>
          <a:ln w="12700">
            <a:miter lim="400000"/>
          </a:ln>
          <a:extLst>
            <a:ext uri="{C572A759-6A51-4108-AA02-DFA0A04FC94B}">
              <ma14:wrappingTextBoxFlag xmlns:ma14="http://schemas.microsoft.com/office/mac/drawingml/2011/main" val="1"/>
            </a:ext>
          </a:extLst>
        </p:spPr>
        <p:txBody>
          <a:bodyPr lIns="65022" tIns="65022" rIns="65022" bIns="65022">
            <a:spAutoFit/>
          </a:bodyPr>
          <a:lstStyle>
            <a:lvl1pPr algn="l" defTabSz="650240">
              <a:lnSpc>
                <a:spcPct val="120000"/>
              </a:lnSpc>
              <a:defRPr sz="1800">
                <a:solidFill>
                  <a:srgbClr val="4D4E4C"/>
                </a:solidFill>
                <a:latin typeface="+mn-lt"/>
                <a:ea typeface="+mn-ea"/>
                <a:cs typeface="+mn-cs"/>
                <a:sym typeface="Helvetica"/>
              </a:defRPr>
            </a:lvl1pPr>
          </a:lstStyle>
          <a:p>
            <a:pPr/>
            <a:r>
              <a:t>Thats what ergonomics is all about - designing the situation to fit the person, making it easy to do a task, not requiring the person to ‘squeeze or stretch’ (literally or metaphorically) into an uncomfortable or difficult situation</a:t>
            </a:r>
          </a:p>
        </p:txBody>
      </p:sp>
      <p:sp>
        <p:nvSpPr>
          <p:cNvPr id="163" name="Shape 163"/>
          <p:cNvSpPr/>
          <p:nvPr/>
        </p:nvSpPr>
        <p:spPr>
          <a:xfrm>
            <a:off x="389908" y="2113108"/>
            <a:ext cx="4098095" cy="3238494"/>
          </a:xfrm>
          <a:prstGeom prst="roundRect">
            <a:avLst>
              <a:gd name="adj" fmla="val 13553"/>
            </a:avLst>
          </a:prstGeom>
          <a:blipFill>
            <a:blip r:embed="rId2"/>
            <a:stretch>
              <a:fillRect/>
            </a:stretch>
          </a:blipFill>
          <a:ln w="50800">
            <a:solidFill>
              <a:srgbClr val="054A86"/>
            </a:solidFill>
          </a:ln>
          <a:effectLst>
            <a:outerShdw sx="100000" sy="100000" kx="0" ky="0" algn="b" rotWithShape="0" blurRad="38100" dist="23000" dir="5400000">
              <a:srgbClr val="000000">
                <a:alpha val="35000"/>
              </a:srgbClr>
            </a:outerShdw>
          </a:effectLst>
        </p:spPr>
        <p:txBody>
          <a:bodyPr lIns="50800" tIns="50800" rIns="50800" bIns="50800" anchor="ctr"/>
          <a:lstStyle/>
          <a:p>
            <a:pPr algn="l" defTabSz="457200">
              <a:defRPr sz="1800">
                <a:latin typeface="Calibri"/>
                <a:ea typeface="Calibri"/>
                <a:cs typeface="Calibri"/>
                <a:sym typeface="Calibri"/>
              </a:defRPr>
            </a:pPr>
          </a:p>
        </p:txBody>
      </p:sp>
      <p:sp>
        <p:nvSpPr>
          <p:cNvPr id="164" name="Shape 164"/>
          <p:cNvSpPr/>
          <p:nvPr/>
        </p:nvSpPr>
        <p:spPr>
          <a:xfrm>
            <a:off x="8486161" y="3776964"/>
            <a:ext cx="4098097" cy="3238494"/>
          </a:xfrm>
          <a:prstGeom prst="roundRect">
            <a:avLst>
              <a:gd name="adj" fmla="val 13553"/>
            </a:avLst>
          </a:prstGeom>
          <a:blipFill>
            <a:blip r:embed="rId3"/>
            <a:stretch>
              <a:fillRect/>
            </a:stretch>
          </a:blipFill>
          <a:ln w="50800">
            <a:solidFill>
              <a:srgbClr val="054A86"/>
            </a:solidFill>
          </a:ln>
          <a:effectLst>
            <a:outerShdw sx="100000" sy="100000" kx="0" ky="0" algn="b" rotWithShape="0" blurRad="38100" dist="23000" dir="5400000">
              <a:srgbClr val="000000">
                <a:alpha val="35000"/>
              </a:srgbClr>
            </a:outerShdw>
          </a:effectLst>
        </p:spPr>
        <p:txBody>
          <a:bodyPr lIns="50800" tIns="50800" rIns="50800" bIns="50800" anchor="ctr"/>
          <a:lstStyle/>
          <a:p>
            <a:pPr algn="l" defTabSz="457200">
              <a:defRPr sz="1800">
                <a:latin typeface="Calibri"/>
                <a:ea typeface="Calibri"/>
                <a:cs typeface="Calibri"/>
                <a:sym typeface="Calibri"/>
              </a:defRPr>
            </a:pPr>
          </a:p>
        </p:txBody>
      </p:sp>
      <p:pic>
        <p:nvPicPr>
          <p:cNvPr id="165" name="image5.png" descr="HEDSup_logo_forSCREEN.png"/>
          <p:cNvPicPr>
            <a:picLocks noChangeAspect="1"/>
          </p:cNvPicPr>
          <p:nvPr/>
        </p:nvPicPr>
        <p:blipFill>
          <a:blip r:embed="rId4">
            <a:extLst/>
          </a:blip>
          <a:srcRect l="23256" t="36947" r="0" b="20994"/>
          <a:stretch>
            <a:fillRect/>
          </a:stretch>
        </p:blipFill>
        <p:spPr>
          <a:xfrm>
            <a:off x="9833872" y="7972386"/>
            <a:ext cx="3053644" cy="771369"/>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159"/>
                                        </p:tgtEl>
                                        <p:attrNameLst>
                                          <p:attrName>style.visibility</p:attrName>
                                        </p:attrNameLst>
                                      </p:cBhvr>
                                      <p:to>
                                        <p:strVal val="visible"/>
                                      </p:to>
                                    </p:set>
                                    <p:animEffect filter="dissolve" transition="in">
                                      <p:cBhvr>
                                        <p:cTn id="7" dur="499"/>
                                        <p:tgtEl>
                                          <p:spTgt spid="159"/>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163"/>
                                        </p:tgtEl>
                                        <p:attrNameLst>
                                          <p:attrName>style.visibility</p:attrName>
                                        </p:attrNameLst>
                                      </p:cBhvr>
                                      <p:to>
                                        <p:strVal val="visible"/>
                                      </p:to>
                                    </p:set>
                                    <p:animEffect filter="dissolve" transition="in">
                                      <p:cBhvr>
                                        <p:cTn id="12" dur="499"/>
                                        <p:tgtEl>
                                          <p:spTgt spid="163"/>
                                        </p:tgtEl>
                                      </p:cBhvr>
                                    </p:animEffect>
                                  </p:childTnLst>
                                </p:cTn>
                              </p:par>
                            </p:childTnLst>
                          </p:cTn>
                        </p:par>
                        <p:par>
                          <p:cTn id="13" fill="hold">
                            <p:stCondLst>
                              <p:cond delay="499"/>
                            </p:stCondLst>
                            <p:childTnLst>
                              <p:par>
                                <p:cTn id="14" presetClass="entr" nodeType="afterEffect" presetID="9" grpId="3" fill="hold">
                                  <p:stCondLst>
                                    <p:cond delay="0"/>
                                  </p:stCondLst>
                                  <p:iterate type="el" backwards="0">
                                    <p:tmAbs val="0"/>
                                  </p:iterate>
                                  <p:childTnLst>
                                    <p:set>
                                      <p:cBhvr>
                                        <p:cTn id="15" fill="hold"/>
                                        <p:tgtEl>
                                          <p:spTgt spid="164"/>
                                        </p:tgtEl>
                                        <p:attrNameLst>
                                          <p:attrName>style.visibility</p:attrName>
                                        </p:attrNameLst>
                                      </p:cBhvr>
                                      <p:to>
                                        <p:strVal val="visible"/>
                                      </p:to>
                                    </p:set>
                                    <p:animEffect filter="dissolve" transition="in">
                                      <p:cBhvr>
                                        <p:cTn id="16" dur="499"/>
                                        <p:tgtEl>
                                          <p:spTgt spid="164"/>
                                        </p:tgtEl>
                                      </p:cBhvr>
                                    </p:animEffect>
                                  </p:childTnLst>
                                </p:cTn>
                              </p:par>
                            </p:childTnLst>
                          </p:cTn>
                        </p:par>
                        <p:par>
                          <p:cTn id="17" fill="hold">
                            <p:stCondLst>
                              <p:cond delay="998"/>
                            </p:stCondLst>
                            <p:childTnLst>
                              <p:par>
                                <p:cTn id="18" presetClass="entr" nodeType="afterEffect" presetID="9" grpId="4" fill="hold">
                                  <p:stCondLst>
                                    <p:cond delay="0"/>
                                  </p:stCondLst>
                                  <p:iterate type="el" backwards="0">
                                    <p:tmAbs val="0"/>
                                  </p:iterate>
                                  <p:childTnLst>
                                    <p:set>
                                      <p:cBhvr>
                                        <p:cTn id="19" fill="hold"/>
                                        <p:tgtEl>
                                          <p:spTgt spid="161"/>
                                        </p:tgtEl>
                                        <p:attrNameLst>
                                          <p:attrName>style.visibility</p:attrName>
                                        </p:attrNameLst>
                                      </p:cBhvr>
                                      <p:to>
                                        <p:strVal val="visible"/>
                                      </p:to>
                                    </p:set>
                                    <p:animEffect filter="dissolve" transition="in">
                                      <p:cBhvr>
                                        <p:cTn id="20" dur="499"/>
                                        <p:tgtEl>
                                          <p:spTgt spid="161"/>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ID="9" grpId="5" fill="hold">
                                  <p:stCondLst>
                                    <p:cond delay="0"/>
                                  </p:stCondLst>
                                  <p:iterate type="el" backwards="0">
                                    <p:tmAbs val="0"/>
                                  </p:iterate>
                                  <p:childTnLst>
                                    <p:set>
                                      <p:cBhvr>
                                        <p:cTn id="24" fill="hold"/>
                                        <p:tgtEl>
                                          <p:spTgt spid="162"/>
                                        </p:tgtEl>
                                        <p:attrNameLst>
                                          <p:attrName>style.visibility</p:attrName>
                                        </p:attrNameLst>
                                      </p:cBhvr>
                                      <p:to>
                                        <p:strVal val="visible"/>
                                      </p:to>
                                    </p:set>
                                    <p:animEffect filter="dissolve" transition="in">
                                      <p:cBhvr>
                                        <p:cTn id="25" dur="499"/>
                                        <p:tgtEl>
                                          <p:spTgt spid="1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9" grpId="1"/>
      <p:bldP build="whole" bldLvl="1" animBg="1" rev="0" advAuto="0" spid="162" grpId="5"/>
      <p:bldP build="whole" bldLvl="1" animBg="1" rev="0" advAuto="0" spid="163" grpId="2"/>
      <p:bldP build="whole" bldLvl="1" animBg="1" rev="0" advAuto="0" spid="164" grpId="3"/>
      <p:bldP build="whole" bldLvl="1" animBg="1" rev="0" advAuto="0" spid="161" grpId="4"/>
    </p:bld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7" name="Shape 167"/>
          <p:cNvSpPr/>
          <p:nvPr/>
        </p:nvSpPr>
        <p:spPr>
          <a:xfrm>
            <a:off x="285556" y="919365"/>
            <a:ext cx="4055563" cy="561847"/>
          </a:xfrm>
          <a:prstGeom prst="rect">
            <a:avLst/>
          </a:prstGeom>
          <a:ln w="12700">
            <a:miter lim="400000"/>
          </a:ln>
          <a:extLst>
            <a:ext uri="{C572A759-6A51-4108-AA02-DFA0A04FC94B}">
              <ma14:wrappingTextBoxFlag xmlns:ma14="http://schemas.microsoft.com/office/mac/drawingml/2011/main" val="1"/>
            </a:ext>
          </a:extLst>
        </p:spPr>
        <p:txBody>
          <a:bodyPr wrap="none" lIns="65022" tIns="65022" rIns="65022" bIns="65022">
            <a:spAutoFit/>
          </a:bodyPr>
          <a:lstStyle>
            <a:lvl1pPr algn="l" defTabSz="650240">
              <a:defRPr sz="2800">
                <a:solidFill>
                  <a:srgbClr val="AE326C"/>
                </a:solidFill>
                <a:latin typeface="+mn-lt"/>
                <a:ea typeface="+mn-ea"/>
                <a:cs typeface="+mn-cs"/>
                <a:sym typeface="Helvetica"/>
              </a:defRPr>
            </a:lvl1pPr>
          </a:lstStyle>
          <a:p>
            <a:pPr/>
            <a:r>
              <a:t>What is Human Factors?</a:t>
            </a:r>
          </a:p>
        </p:txBody>
      </p:sp>
      <p:sp>
        <p:nvSpPr>
          <p:cNvPr id="168" name="Shape 168"/>
          <p:cNvSpPr/>
          <p:nvPr/>
        </p:nvSpPr>
        <p:spPr>
          <a:xfrm>
            <a:off x="3997118" y="3173002"/>
            <a:ext cx="4942583" cy="239268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lnSpc>
                <a:spcPct val="120000"/>
              </a:lnSpc>
              <a:defRPr sz="1800">
                <a:solidFill>
                  <a:srgbClr val="424242"/>
                </a:solidFill>
                <a:latin typeface="+mn-lt"/>
                <a:ea typeface="+mn-ea"/>
                <a:cs typeface="+mn-cs"/>
                <a:sym typeface="Helvetica"/>
              </a:defRPr>
            </a:pPr>
            <a:r>
              <a:t>This doesn't just apply to physical </a:t>
            </a:r>
            <a:r>
              <a:rPr b="1"/>
              <a:t>environments</a:t>
            </a:r>
            <a:r>
              <a:t> (like desks and cars), but also to </a:t>
            </a:r>
            <a:r>
              <a:rPr b="1"/>
              <a:t>systems</a:t>
            </a:r>
            <a:r>
              <a:t> of working, the </a:t>
            </a:r>
            <a:r>
              <a:rPr b="1"/>
              <a:t>tools</a:t>
            </a:r>
            <a:r>
              <a:t> we use, our </a:t>
            </a:r>
            <a:r>
              <a:rPr b="1"/>
              <a:t>interactions</a:t>
            </a:r>
            <a:r>
              <a:t> with all these elements, and our interactions with other </a:t>
            </a:r>
            <a:r>
              <a:rPr b="1"/>
              <a:t>people</a:t>
            </a:r>
            <a:r>
              <a:t>. All the while taking our inherent strengths and limitations into account.</a:t>
            </a:r>
          </a:p>
        </p:txBody>
      </p:sp>
      <p:grpSp>
        <p:nvGrpSpPr>
          <p:cNvPr id="173" name="Group 173"/>
          <p:cNvGrpSpPr/>
          <p:nvPr/>
        </p:nvGrpSpPr>
        <p:grpSpPr>
          <a:xfrm>
            <a:off x="436039" y="1651783"/>
            <a:ext cx="2872704" cy="2548896"/>
            <a:chOff x="0" y="0"/>
            <a:chExt cx="2872702" cy="2548894"/>
          </a:xfrm>
        </p:grpSpPr>
        <p:sp>
          <p:nvSpPr>
            <p:cNvPr id="169" name="Shape 169"/>
            <p:cNvSpPr/>
            <p:nvPr/>
          </p:nvSpPr>
          <p:spPr>
            <a:xfrm>
              <a:off x="-1" y="0"/>
              <a:ext cx="2872704" cy="2237365"/>
            </a:xfrm>
            <a:prstGeom prst="roundRect">
              <a:avLst>
                <a:gd name="adj" fmla="val 13752"/>
              </a:avLst>
            </a:prstGeom>
            <a:blipFill rotWithShape="1">
              <a:blip r:embed="rId2"/>
              <a:srcRect l="0" t="0" r="0" b="0"/>
              <a:stretch>
                <a:fillRect/>
              </a:stretch>
            </a:blipFill>
            <a:ln w="50800" cap="flat">
              <a:solidFill>
                <a:srgbClr val="054A86"/>
              </a:solidFill>
              <a:prstDash val="solid"/>
              <a:round/>
            </a:ln>
            <a:effectLst>
              <a:outerShdw sx="100000" sy="100000" kx="0" ky="0" algn="b" rotWithShape="0" blurRad="38100" dist="23000" dir="5400000">
                <a:srgbClr val="000000">
                  <a:alpha val="35000"/>
                </a:srgbClr>
              </a:outerShdw>
            </a:effectLst>
          </p:spPr>
          <p:txBody>
            <a:bodyPr wrap="square" lIns="50800" tIns="50800" rIns="50800" bIns="50800" numCol="1" anchor="ctr">
              <a:noAutofit/>
            </a:bodyPr>
            <a:lstStyle/>
            <a:p>
              <a:pPr algn="l" defTabSz="457200">
                <a:defRPr sz="1800">
                  <a:latin typeface="Calibri"/>
                  <a:ea typeface="Calibri"/>
                  <a:cs typeface="Calibri"/>
                  <a:sym typeface="Calibri"/>
                </a:defRPr>
              </a:pPr>
            </a:p>
          </p:txBody>
        </p:sp>
        <p:grpSp>
          <p:nvGrpSpPr>
            <p:cNvPr id="172" name="Group 172"/>
            <p:cNvGrpSpPr/>
            <p:nvPr/>
          </p:nvGrpSpPr>
          <p:grpSpPr>
            <a:xfrm>
              <a:off x="173132" y="1842553"/>
              <a:ext cx="1896622" cy="706342"/>
              <a:chOff x="0" y="0"/>
              <a:chExt cx="1896621" cy="706341"/>
            </a:xfrm>
          </p:grpSpPr>
          <p:sp>
            <p:nvSpPr>
              <p:cNvPr id="170" name="Shape 170"/>
              <p:cNvSpPr/>
              <p:nvPr/>
            </p:nvSpPr>
            <p:spPr>
              <a:xfrm>
                <a:off x="0" y="0"/>
                <a:ext cx="1896622" cy="706342"/>
              </a:xfrm>
              <a:prstGeom prst="roundRect">
                <a:avLst>
                  <a:gd name="adj" fmla="val 28759"/>
                </a:avLst>
              </a:prstGeom>
              <a:solidFill>
                <a:srgbClr val="AE326C"/>
              </a:solidFill>
              <a:ln w="50800" cap="flat">
                <a:solidFill>
                  <a:srgbClr val="054A86"/>
                </a:solidFill>
                <a:prstDash val="solid"/>
                <a:round/>
              </a:ln>
              <a:effectLst>
                <a:outerShdw sx="100000" sy="100000" kx="0" ky="0" algn="b" rotWithShape="0" blurRad="38100" dist="23000" dir="5400000">
                  <a:srgbClr val="000000">
                    <a:alpha val="35000"/>
                  </a:srgbClr>
                </a:outerShdw>
              </a:effectLst>
            </p:spPr>
            <p:txBody>
              <a:bodyPr wrap="square" lIns="50800" tIns="50800" rIns="50800" bIns="50800" numCol="1" anchor="ctr">
                <a:noAutofit/>
              </a:bodyPr>
              <a:lstStyle/>
              <a:p>
                <a:pPr defTabSz="457200">
                  <a:defRPr b="1" sz="1800">
                    <a:solidFill>
                      <a:srgbClr val="FFFFFF"/>
                    </a:solidFill>
                    <a:latin typeface="+mn-lt"/>
                    <a:ea typeface="+mn-ea"/>
                    <a:cs typeface="+mn-cs"/>
                    <a:sym typeface="Helvetica"/>
                  </a:defRPr>
                </a:pPr>
              </a:p>
            </p:txBody>
          </p:sp>
          <p:sp>
            <p:nvSpPr>
              <p:cNvPr id="171" name="Shape 171"/>
              <p:cNvSpPr/>
              <p:nvPr/>
            </p:nvSpPr>
            <p:spPr>
              <a:xfrm>
                <a:off x="59497" y="167751"/>
                <a:ext cx="1777627" cy="3708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lvl1pPr defTabSz="457200">
                  <a:defRPr b="1" sz="1800">
                    <a:solidFill>
                      <a:srgbClr val="FFFFFF"/>
                    </a:solidFill>
                    <a:latin typeface="+mn-lt"/>
                    <a:ea typeface="+mn-ea"/>
                    <a:cs typeface="+mn-cs"/>
                    <a:sym typeface="Helvetica"/>
                  </a:defRPr>
                </a:lvl1pPr>
              </a:lstStyle>
              <a:p>
                <a:pPr/>
                <a:r>
                  <a:t>environment</a:t>
                </a:r>
              </a:p>
            </p:txBody>
          </p:sp>
        </p:grpSp>
      </p:grpSp>
      <p:grpSp>
        <p:nvGrpSpPr>
          <p:cNvPr id="178" name="Group 178"/>
          <p:cNvGrpSpPr/>
          <p:nvPr/>
        </p:nvGrpSpPr>
        <p:grpSpPr>
          <a:xfrm>
            <a:off x="436039" y="4846594"/>
            <a:ext cx="2872704" cy="2618094"/>
            <a:chOff x="0" y="0"/>
            <a:chExt cx="2872702" cy="2618093"/>
          </a:xfrm>
        </p:grpSpPr>
        <p:sp>
          <p:nvSpPr>
            <p:cNvPr id="174" name="Shape 174"/>
            <p:cNvSpPr/>
            <p:nvPr/>
          </p:nvSpPr>
          <p:spPr>
            <a:xfrm>
              <a:off x="-1" y="0"/>
              <a:ext cx="2872704" cy="2237365"/>
            </a:xfrm>
            <a:prstGeom prst="roundRect">
              <a:avLst>
                <a:gd name="adj" fmla="val 13752"/>
              </a:avLst>
            </a:prstGeom>
            <a:blipFill rotWithShape="1">
              <a:blip r:embed="rId3"/>
              <a:srcRect l="0" t="0" r="0" b="0"/>
              <a:stretch>
                <a:fillRect/>
              </a:stretch>
            </a:blipFill>
            <a:ln w="50800" cap="flat">
              <a:solidFill>
                <a:srgbClr val="054A86"/>
              </a:solidFill>
              <a:prstDash val="solid"/>
              <a:round/>
            </a:ln>
            <a:effectLst>
              <a:outerShdw sx="100000" sy="100000" kx="0" ky="0" algn="b" rotWithShape="0" blurRad="38100" dist="23000" dir="5400000">
                <a:srgbClr val="000000">
                  <a:alpha val="35000"/>
                </a:srgbClr>
              </a:outerShdw>
            </a:effectLst>
          </p:spPr>
          <p:txBody>
            <a:bodyPr wrap="square" lIns="50800" tIns="50800" rIns="50800" bIns="50800" numCol="1" anchor="ctr">
              <a:noAutofit/>
            </a:bodyPr>
            <a:lstStyle/>
            <a:p>
              <a:pPr algn="l" defTabSz="457200">
                <a:defRPr sz="1800">
                  <a:latin typeface="Calibri"/>
                  <a:ea typeface="Calibri"/>
                  <a:cs typeface="Calibri"/>
                  <a:sym typeface="Calibri"/>
                </a:defRPr>
              </a:pPr>
            </a:p>
          </p:txBody>
        </p:sp>
        <p:grpSp>
          <p:nvGrpSpPr>
            <p:cNvPr id="177" name="Group 177"/>
            <p:cNvGrpSpPr/>
            <p:nvPr/>
          </p:nvGrpSpPr>
          <p:grpSpPr>
            <a:xfrm>
              <a:off x="173132" y="1911751"/>
              <a:ext cx="1896622" cy="706343"/>
              <a:chOff x="0" y="0"/>
              <a:chExt cx="1896621" cy="706342"/>
            </a:xfrm>
          </p:grpSpPr>
          <p:sp>
            <p:nvSpPr>
              <p:cNvPr id="175" name="Shape 175"/>
              <p:cNvSpPr/>
              <p:nvPr/>
            </p:nvSpPr>
            <p:spPr>
              <a:xfrm>
                <a:off x="0" y="0"/>
                <a:ext cx="1896622" cy="706343"/>
              </a:xfrm>
              <a:prstGeom prst="roundRect">
                <a:avLst>
                  <a:gd name="adj" fmla="val 28759"/>
                </a:avLst>
              </a:prstGeom>
              <a:solidFill>
                <a:srgbClr val="AE326C"/>
              </a:solidFill>
              <a:ln w="50800" cap="flat">
                <a:solidFill>
                  <a:srgbClr val="054A86"/>
                </a:solidFill>
                <a:prstDash val="solid"/>
                <a:round/>
              </a:ln>
              <a:effectLst>
                <a:outerShdw sx="100000" sy="100000" kx="0" ky="0" algn="b" rotWithShape="0" blurRad="38100" dist="23000" dir="5400000">
                  <a:srgbClr val="000000">
                    <a:alpha val="35000"/>
                  </a:srgbClr>
                </a:outerShdw>
              </a:effectLst>
            </p:spPr>
            <p:txBody>
              <a:bodyPr wrap="square" lIns="50800" tIns="50800" rIns="50800" bIns="50800" numCol="1" anchor="ctr">
                <a:noAutofit/>
              </a:bodyPr>
              <a:lstStyle/>
              <a:p>
                <a:pPr defTabSz="457200">
                  <a:defRPr b="1" sz="1800">
                    <a:solidFill>
                      <a:srgbClr val="FFFFFF"/>
                    </a:solidFill>
                    <a:latin typeface="+mn-lt"/>
                    <a:ea typeface="+mn-ea"/>
                    <a:cs typeface="+mn-cs"/>
                    <a:sym typeface="Helvetica"/>
                  </a:defRPr>
                </a:pPr>
              </a:p>
            </p:txBody>
          </p:sp>
          <p:sp>
            <p:nvSpPr>
              <p:cNvPr id="176" name="Shape 176"/>
              <p:cNvSpPr/>
              <p:nvPr/>
            </p:nvSpPr>
            <p:spPr>
              <a:xfrm>
                <a:off x="59497" y="167752"/>
                <a:ext cx="1777627" cy="3708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lvl1pPr defTabSz="457200">
                  <a:defRPr b="1" sz="1800">
                    <a:solidFill>
                      <a:srgbClr val="FFFFFF"/>
                    </a:solidFill>
                    <a:latin typeface="+mn-lt"/>
                    <a:ea typeface="+mn-ea"/>
                    <a:cs typeface="+mn-cs"/>
                    <a:sym typeface="Helvetica"/>
                  </a:defRPr>
                </a:lvl1pPr>
              </a:lstStyle>
              <a:p>
                <a:pPr/>
                <a:r>
                  <a:t>tools</a:t>
                </a:r>
              </a:p>
            </p:txBody>
          </p:sp>
        </p:grpSp>
      </p:grpSp>
      <p:grpSp>
        <p:nvGrpSpPr>
          <p:cNvPr id="183" name="Group 183"/>
          <p:cNvGrpSpPr/>
          <p:nvPr/>
        </p:nvGrpSpPr>
        <p:grpSpPr>
          <a:xfrm>
            <a:off x="9628075" y="4846594"/>
            <a:ext cx="2872703" cy="2618094"/>
            <a:chOff x="0" y="0"/>
            <a:chExt cx="2872702" cy="2618093"/>
          </a:xfrm>
        </p:grpSpPr>
        <p:sp>
          <p:nvSpPr>
            <p:cNvPr id="179" name="Shape 179"/>
            <p:cNvSpPr/>
            <p:nvPr/>
          </p:nvSpPr>
          <p:spPr>
            <a:xfrm>
              <a:off x="-1" y="0"/>
              <a:ext cx="2872704" cy="2237365"/>
            </a:xfrm>
            <a:prstGeom prst="roundRect">
              <a:avLst>
                <a:gd name="adj" fmla="val 13752"/>
              </a:avLst>
            </a:prstGeom>
            <a:blipFill rotWithShape="1">
              <a:blip r:embed="rId4"/>
              <a:srcRect l="0" t="0" r="0" b="0"/>
              <a:stretch>
                <a:fillRect/>
              </a:stretch>
            </a:blipFill>
            <a:ln w="50800" cap="flat">
              <a:solidFill>
                <a:srgbClr val="054A86"/>
              </a:solidFill>
              <a:prstDash val="solid"/>
              <a:round/>
            </a:ln>
            <a:effectLst>
              <a:outerShdw sx="100000" sy="100000" kx="0" ky="0" algn="b" rotWithShape="0" blurRad="38100" dist="23000" dir="5400000">
                <a:srgbClr val="000000">
                  <a:alpha val="35000"/>
                </a:srgbClr>
              </a:outerShdw>
            </a:effectLst>
          </p:spPr>
          <p:txBody>
            <a:bodyPr wrap="square" lIns="50800" tIns="50800" rIns="50800" bIns="50800" numCol="1" anchor="ctr">
              <a:noAutofit/>
            </a:bodyPr>
            <a:lstStyle/>
            <a:p>
              <a:pPr algn="l" defTabSz="457200">
                <a:defRPr sz="1800">
                  <a:latin typeface="Calibri"/>
                  <a:ea typeface="Calibri"/>
                  <a:cs typeface="Calibri"/>
                  <a:sym typeface="Calibri"/>
                </a:defRPr>
              </a:pPr>
            </a:p>
          </p:txBody>
        </p:sp>
        <p:grpSp>
          <p:nvGrpSpPr>
            <p:cNvPr id="182" name="Group 182"/>
            <p:cNvGrpSpPr/>
            <p:nvPr/>
          </p:nvGrpSpPr>
          <p:grpSpPr>
            <a:xfrm>
              <a:off x="173132" y="1911751"/>
              <a:ext cx="1896622" cy="706343"/>
              <a:chOff x="0" y="0"/>
              <a:chExt cx="1896621" cy="706342"/>
            </a:xfrm>
          </p:grpSpPr>
          <p:sp>
            <p:nvSpPr>
              <p:cNvPr id="180" name="Shape 180"/>
              <p:cNvSpPr/>
              <p:nvPr/>
            </p:nvSpPr>
            <p:spPr>
              <a:xfrm>
                <a:off x="0" y="0"/>
                <a:ext cx="1896622" cy="706343"/>
              </a:xfrm>
              <a:prstGeom prst="roundRect">
                <a:avLst>
                  <a:gd name="adj" fmla="val 28759"/>
                </a:avLst>
              </a:prstGeom>
              <a:solidFill>
                <a:srgbClr val="AE326C"/>
              </a:solidFill>
              <a:ln w="50800" cap="flat">
                <a:solidFill>
                  <a:srgbClr val="054A86"/>
                </a:solidFill>
                <a:prstDash val="solid"/>
                <a:round/>
              </a:ln>
              <a:effectLst>
                <a:outerShdw sx="100000" sy="100000" kx="0" ky="0" algn="b" rotWithShape="0" blurRad="38100" dist="23000" dir="5400000">
                  <a:srgbClr val="000000">
                    <a:alpha val="35000"/>
                  </a:srgbClr>
                </a:outerShdw>
              </a:effectLst>
            </p:spPr>
            <p:txBody>
              <a:bodyPr wrap="square" lIns="50800" tIns="50800" rIns="50800" bIns="50800" numCol="1" anchor="ctr">
                <a:noAutofit/>
              </a:bodyPr>
              <a:lstStyle/>
              <a:p>
                <a:pPr defTabSz="457200">
                  <a:defRPr b="1" sz="1800">
                    <a:solidFill>
                      <a:srgbClr val="FFFFFF"/>
                    </a:solidFill>
                    <a:latin typeface="+mn-lt"/>
                    <a:ea typeface="+mn-ea"/>
                    <a:cs typeface="+mn-cs"/>
                    <a:sym typeface="Helvetica"/>
                  </a:defRPr>
                </a:pPr>
              </a:p>
            </p:txBody>
          </p:sp>
          <p:sp>
            <p:nvSpPr>
              <p:cNvPr id="181" name="Shape 181"/>
              <p:cNvSpPr/>
              <p:nvPr/>
            </p:nvSpPr>
            <p:spPr>
              <a:xfrm>
                <a:off x="59497" y="167752"/>
                <a:ext cx="1777627" cy="3708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lvl1pPr defTabSz="457200">
                  <a:defRPr b="1" sz="1800">
                    <a:solidFill>
                      <a:srgbClr val="FFFFFF"/>
                    </a:solidFill>
                    <a:latin typeface="+mn-lt"/>
                    <a:ea typeface="+mn-ea"/>
                    <a:cs typeface="+mn-cs"/>
                    <a:sym typeface="Helvetica"/>
                  </a:defRPr>
                </a:lvl1pPr>
              </a:lstStyle>
              <a:p>
                <a:pPr/>
                <a:r>
                  <a:t>systems</a:t>
                </a:r>
              </a:p>
            </p:txBody>
          </p:sp>
        </p:grpSp>
      </p:grpSp>
      <p:grpSp>
        <p:nvGrpSpPr>
          <p:cNvPr id="188" name="Group 188"/>
          <p:cNvGrpSpPr/>
          <p:nvPr/>
        </p:nvGrpSpPr>
        <p:grpSpPr>
          <a:xfrm>
            <a:off x="9628075" y="1651783"/>
            <a:ext cx="2872703" cy="2548896"/>
            <a:chOff x="0" y="0"/>
            <a:chExt cx="2872702" cy="2548894"/>
          </a:xfrm>
        </p:grpSpPr>
        <p:sp>
          <p:nvSpPr>
            <p:cNvPr id="184" name="Shape 184"/>
            <p:cNvSpPr/>
            <p:nvPr/>
          </p:nvSpPr>
          <p:spPr>
            <a:xfrm>
              <a:off x="-1" y="0"/>
              <a:ext cx="2872704" cy="2237365"/>
            </a:xfrm>
            <a:prstGeom prst="roundRect">
              <a:avLst>
                <a:gd name="adj" fmla="val 13752"/>
              </a:avLst>
            </a:prstGeom>
            <a:blipFill rotWithShape="1">
              <a:blip r:embed="rId5"/>
              <a:srcRect l="0" t="0" r="0" b="0"/>
              <a:stretch>
                <a:fillRect/>
              </a:stretch>
            </a:blipFill>
            <a:ln w="50800" cap="flat">
              <a:solidFill>
                <a:srgbClr val="054A86"/>
              </a:solidFill>
              <a:prstDash val="solid"/>
              <a:round/>
            </a:ln>
            <a:effectLst>
              <a:outerShdw sx="100000" sy="100000" kx="0" ky="0" algn="b" rotWithShape="0" blurRad="38100" dist="23000" dir="5400000">
                <a:srgbClr val="000000">
                  <a:alpha val="35000"/>
                </a:srgbClr>
              </a:outerShdw>
            </a:effectLst>
          </p:spPr>
          <p:txBody>
            <a:bodyPr wrap="square" lIns="50800" tIns="50800" rIns="50800" bIns="50800" numCol="1" anchor="ctr">
              <a:noAutofit/>
            </a:bodyPr>
            <a:lstStyle/>
            <a:p>
              <a:pPr algn="l" defTabSz="457200">
                <a:defRPr sz="1800">
                  <a:latin typeface="Calibri"/>
                  <a:ea typeface="Calibri"/>
                  <a:cs typeface="Calibri"/>
                  <a:sym typeface="Calibri"/>
                </a:defRPr>
              </a:pPr>
            </a:p>
          </p:txBody>
        </p:sp>
        <p:grpSp>
          <p:nvGrpSpPr>
            <p:cNvPr id="187" name="Group 187"/>
            <p:cNvGrpSpPr/>
            <p:nvPr/>
          </p:nvGrpSpPr>
          <p:grpSpPr>
            <a:xfrm>
              <a:off x="173132" y="1842553"/>
              <a:ext cx="1896622" cy="706342"/>
              <a:chOff x="0" y="0"/>
              <a:chExt cx="1896621" cy="706341"/>
            </a:xfrm>
          </p:grpSpPr>
          <p:sp>
            <p:nvSpPr>
              <p:cNvPr id="185" name="Shape 185"/>
              <p:cNvSpPr/>
              <p:nvPr/>
            </p:nvSpPr>
            <p:spPr>
              <a:xfrm>
                <a:off x="0" y="0"/>
                <a:ext cx="1896622" cy="706342"/>
              </a:xfrm>
              <a:prstGeom prst="roundRect">
                <a:avLst>
                  <a:gd name="adj" fmla="val 28759"/>
                </a:avLst>
              </a:prstGeom>
              <a:solidFill>
                <a:srgbClr val="AE326C"/>
              </a:solidFill>
              <a:ln w="50800" cap="flat">
                <a:solidFill>
                  <a:srgbClr val="054A86"/>
                </a:solidFill>
                <a:prstDash val="solid"/>
                <a:round/>
              </a:ln>
              <a:effectLst>
                <a:outerShdw sx="100000" sy="100000" kx="0" ky="0" algn="b" rotWithShape="0" blurRad="38100" dist="23000" dir="5400000">
                  <a:srgbClr val="000000">
                    <a:alpha val="35000"/>
                  </a:srgbClr>
                </a:outerShdw>
              </a:effectLst>
            </p:spPr>
            <p:txBody>
              <a:bodyPr wrap="square" lIns="50800" tIns="50800" rIns="50800" bIns="50800" numCol="1" anchor="ctr">
                <a:noAutofit/>
              </a:bodyPr>
              <a:lstStyle/>
              <a:p>
                <a:pPr defTabSz="457200">
                  <a:defRPr b="1" sz="1800">
                    <a:solidFill>
                      <a:srgbClr val="FFFFFF"/>
                    </a:solidFill>
                    <a:latin typeface="+mn-lt"/>
                    <a:ea typeface="+mn-ea"/>
                    <a:cs typeface="+mn-cs"/>
                    <a:sym typeface="Helvetica"/>
                  </a:defRPr>
                </a:pPr>
              </a:p>
            </p:txBody>
          </p:sp>
          <p:sp>
            <p:nvSpPr>
              <p:cNvPr id="186" name="Shape 186"/>
              <p:cNvSpPr/>
              <p:nvPr/>
            </p:nvSpPr>
            <p:spPr>
              <a:xfrm>
                <a:off x="59497" y="167751"/>
                <a:ext cx="1777627" cy="3708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lvl1pPr defTabSz="457200">
                  <a:defRPr b="1" sz="1800">
                    <a:solidFill>
                      <a:srgbClr val="FFFFFF"/>
                    </a:solidFill>
                    <a:latin typeface="+mn-lt"/>
                    <a:ea typeface="+mn-ea"/>
                    <a:cs typeface="+mn-cs"/>
                    <a:sym typeface="Helvetica"/>
                  </a:defRPr>
                </a:lvl1pPr>
              </a:lstStyle>
              <a:p>
                <a:pPr/>
                <a:r>
                  <a:t>interactions</a:t>
                </a:r>
              </a:p>
            </p:txBody>
          </p:sp>
        </p:grpSp>
      </p:grpSp>
      <p:pic>
        <p:nvPicPr>
          <p:cNvPr id="189" name="image5.png" descr="HEDSup_logo_forSCREEN.png"/>
          <p:cNvPicPr>
            <a:picLocks noChangeAspect="1"/>
          </p:cNvPicPr>
          <p:nvPr/>
        </p:nvPicPr>
        <p:blipFill>
          <a:blip r:embed="rId6">
            <a:extLst/>
          </a:blip>
          <a:srcRect l="23256" t="36947" r="0" b="20994"/>
          <a:stretch>
            <a:fillRect/>
          </a:stretch>
        </p:blipFill>
        <p:spPr>
          <a:xfrm>
            <a:off x="9833872" y="7972386"/>
            <a:ext cx="3053644" cy="771369"/>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168"/>
                                        </p:tgtEl>
                                        <p:attrNameLst>
                                          <p:attrName>style.visibility</p:attrName>
                                        </p:attrNameLst>
                                      </p:cBhvr>
                                      <p:to>
                                        <p:strVal val="visible"/>
                                      </p:to>
                                    </p:set>
                                    <p:animEffect filter="dissolve" transition="in">
                                      <p:cBhvr>
                                        <p:cTn id="7" dur="499"/>
                                        <p:tgtEl>
                                          <p:spTgt spid="168"/>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173"/>
                                        </p:tgtEl>
                                        <p:attrNameLst>
                                          <p:attrName>style.visibility</p:attrName>
                                        </p:attrNameLst>
                                      </p:cBhvr>
                                      <p:to>
                                        <p:strVal val="visible"/>
                                      </p:to>
                                    </p:set>
                                    <p:animEffect filter="dissolve" transition="in">
                                      <p:cBhvr>
                                        <p:cTn id="12" dur="499"/>
                                        <p:tgtEl>
                                          <p:spTgt spid="173"/>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188"/>
                                        </p:tgtEl>
                                        <p:attrNameLst>
                                          <p:attrName>style.visibility</p:attrName>
                                        </p:attrNameLst>
                                      </p:cBhvr>
                                      <p:to>
                                        <p:strVal val="visible"/>
                                      </p:to>
                                    </p:set>
                                    <p:animEffect filter="dissolve" transition="in">
                                      <p:cBhvr>
                                        <p:cTn id="17" dur="499"/>
                                        <p:tgtEl>
                                          <p:spTgt spid="188"/>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9" grpId="4" fill="hold">
                                  <p:stCondLst>
                                    <p:cond delay="0"/>
                                  </p:stCondLst>
                                  <p:iterate type="el" backwards="0">
                                    <p:tmAbs val="0"/>
                                  </p:iterate>
                                  <p:childTnLst>
                                    <p:set>
                                      <p:cBhvr>
                                        <p:cTn id="21" fill="hold"/>
                                        <p:tgtEl>
                                          <p:spTgt spid="178"/>
                                        </p:tgtEl>
                                        <p:attrNameLst>
                                          <p:attrName>style.visibility</p:attrName>
                                        </p:attrNameLst>
                                      </p:cBhvr>
                                      <p:to>
                                        <p:strVal val="visible"/>
                                      </p:to>
                                    </p:set>
                                    <p:animEffect filter="dissolve" transition="in">
                                      <p:cBhvr>
                                        <p:cTn id="22" dur="499"/>
                                        <p:tgtEl>
                                          <p:spTgt spid="178"/>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ID="9" grpId="5" fill="hold">
                                  <p:stCondLst>
                                    <p:cond delay="0"/>
                                  </p:stCondLst>
                                  <p:iterate type="el" backwards="0">
                                    <p:tmAbs val="0"/>
                                  </p:iterate>
                                  <p:childTnLst>
                                    <p:set>
                                      <p:cBhvr>
                                        <p:cTn id="26" fill="hold"/>
                                        <p:tgtEl>
                                          <p:spTgt spid="183"/>
                                        </p:tgtEl>
                                        <p:attrNameLst>
                                          <p:attrName>style.visibility</p:attrName>
                                        </p:attrNameLst>
                                      </p:cBhvr>
                                      <p:to>
                                        <p:strVal val="visible"/>
                                      </p:to>
                                    </p:set>
                                    <p:animEffect filter="dissolve" transition="in">
                                      <p:cBhvr>
                                        <p:cTn id="27" dur="499"/>
                                        <p:tgtEl>
                                          <p:spTgt spid="1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8" grpId="4"/>
      <p:bldP build="whole" bldLvl="1" animBg="1" rev="0" advAuto="0" spid="188" grpId="3"/>
      <p:bldP build="whole" bldLvl="1" animBg="1" rev="0" advAuto="0" spid="168" grpId="1"/>
      <p:bldP build="whole" bldLvl="1" animBg="1" rev="0" advAuto="0" spid="183" grpId="5"/>
      <p:bldP build="whole" bldLvl="1" animBg="1" rev="0" advAuto="0" spid="173" grpId="2"/>
    </p:bldLst>
  </p:timing>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1" name="Shape 191"/>
          <p:cNvSpPr/>
          <p:nvPr/>
        </p:nvSpPr>
        <p:spPr>
          <a:xfrm>
            <a:off x="285556" y="919365"/>
            <a:ext cx="4055563" cy="561847"/>
          </a:xfrm>
          <a:prstGeom prst="rect">
            <a:avLst/>
          </a:prstGeom>
          <a:ln w="12700">
            <a:miter lim="400000"/>
          </a:ln>
          <a:extLst>
            <a:ext uri="{C572A759-6A51-4108-AA02-DFA0A04FC94B}">
              <ma14:wrappingTextBoxFlag xmlns:ma14="http://schemas.microsoft.com/office/mac/drawingml/2011/main" val="1"/>
            </a:ext>
          </a:extLst>
        </p:spPr>
        <p:txBody>
          <a:bodyPr wrap="none" lIns="65022" tIns="65022" rIns="65022" bIns="65022">
            <a:spAutoFit/>
          </a:bodyPr>
          <a:lstStyle>
            <a:lvl1pPr algn="l" defTabSz="650240">
              <a:defRPr sz="2800">
                <a:solidFill>
                  <a:srgbClr val="AE326C"/>
                </a:solidFill>
                <a:latin typeface="+mn-lt"/>
                <a:ea typeface="+mn-ea"/>
                <a:cs typeface="+mn-cs"/>
                <a:sym typeface="Helvetica"/>
              </a:defRPr>
            </a:lvl1pPr>
          </a:lstStyle>
          <a:p>
            <a:pPr/>
            <a:r>
              <a:t>What is Human Factors?</a:t>
            </a:r>
          </a:p>
        </p:txBody>
      </p:sp>
      <p:sp>
        <p:nvSpPr>
          <p:cNvPr id="192" name="Shape 192"/>
          <p:cNvSpPr/>
          <p:nvPr/>
        </p:nvSpPr>
        <p:spPr>
          <a:xfrm>
            <a:off x="436040" y="1651783"/>
            <a:ext cx="2872702" cy="2237365"/>
          </a:xfrm>
          <a:prstGeom prst="roundRect">
            <a:avLst>
              <a:gd name="adj" fmla="val 13752"/>
            </a:avLst>
          </a:prstGeom>
          <a:blipFill>
            <a:blip r:embed="rId2"/>
            <a:stretch>
              <a:fillRect/>
            </a:stretch>
          </a:blipFill>
          <a:ln w="50800">
            <a:solidFill>
              <a:srgbClr val="054A86"/>
            </a:solidFill>
          </a:ln>
          <a:effectLst>
            <a:outerShdw sx="100000" sy="100000" kx="0" ky="0" algn="b" rotWithShape="0" blurRad="38100" dist="23000" dir="5400000">
              <a:srgbClr val="000000">
                <a:alpha val="35000"/>
              </a:srgbClr>
            </a:outerShdw>
          </a:effectLst>
        </p:spPr>
        <p:txBody>
          <a:bodyPr lIns="50800" tIns="50800" rIns="50800" bIns="50800" anchor="ctr"/>
          <a:lstStyle/>
          <a:p>
            <a:pPr algn="l" defTabSz="457200">
              <a:defRPr sz="1800">
                <a:latin typeface="Calibri"/>
                <a:ea typeface="Calibri"/>
                <a:cs typeface="Calibri"/>
                <a:sym typeface="Calibri"/>
              </a:defRPr>
            </a:pPr>
          </a:p>
        </p:txBody>
      </p:sp>
      <p:sp>
        <p:nvSpPr>
          <p:cNvPr id="193" name="Shape 193"/>
          <p:cNvSpPr/>
          <p:nvPr/>
        </p:nvSpPr>
        <p:spPr>
          <a:xfrm>
            <a:off x="9628075" y="1651783"/>
            <a:ext cx="2872702" cy="2237365"/>
          </a:xfrm>
          <a:prstGeom prst="roundRect">
            <a:avLst>
              <a:gd name="adj" fmla="val 13752"/>
            </a:avLst>
          </a:prstGeom>
          <a:blipFill>
            <a:blip r:embed="rId3"/>
            <a:stretch>
              <a:fillRect/>
            </a:stretch>
          </a:blipFill>
          <a:ln w="50800">
            <a:solidFill>
              <a:srgbClr val="054A86"/>
            </a:solidFill>
          </a:ln>
          <a:effectLst>
            <a:outerShdw sx="100000" sy="100000" kx="0" ky="0" algn="b" rotWithShape="0" blurRad="38100" dist="23000" dir="5400000">
              <a:srgbClr val="000000">
                <a:alpha val="35000"/>
              </a:srgbClr>
            </a:outerShdw>
          </a:effectLst>
        </p:spPr>
        <p:txBody>
          <a:bodyPr lIns="50800" tIns="50800" rIns="50800" bIns="50800" anchor="ctr"/>
          <a:lstStyle/>
          <a:p>
            <a:pPr algn="l" defTabSz="457200">
              <a:defRPr sz="1800">
                <a:latin typeface="Calibri"/>
                <a:ea typeface="Calibri"/>
                <a:cs typeface="Calibri"/>
                <a:sym typeface="Calibri"/>
              </a:defRPr>
            </a:pPr>
          </a:p>
        </p:txBody>
      </p:sp>
      <p:sp>
        <p:nvSpPr>
          <p:cNvPr id="194" name="Shape 194"/>
          <p:cNvSpPr/>
          <p:nvPr/>
        </p:nvSpPr>
        <p:spPr>
          <a:xfrm>
            <a:off x="436040" y="4846594"/>
            <a:ext cx="2872702" cy="2237365"/>
          </a:xfrm>
          <a:prstGeom prst="roundRect">
            <a:avLst>
              <a:gd name="adj" fmla="val 13752"/>
            </a:avLst>
          </a:prstGeom>
          <a:blipFill>
            <a:blip r:embed="rId4"/>
            <a:stretch>
              <a:fillRect/>
            </a:stretch>
          </a:blipFill>
          <a:ln w="50800">
            <a:solidFill>
              <a:srgbClr val="054A86"/>
            </a:solidFill>
          </a:ln>
          <a:effectLst>
            <a:outerShdw sx="100000" sy="100000" kx="0" ky="0" algn="b" rotWithShape="0" blurRad="38100" dist="23000" dir="5400000">
              <a:srgbClr val="000000">
                <a:alpha val="35000"/>
              </a:srgbClr>
            </a:outerShdw>
          </a:effectLst>
        </p:spPr>
        <p:txBody>
          <a:bodyPr lIns="50800" tIns="50800" rIns="50800" bIns="50800" anchor="ctr"/>
          <a:lstStyle/>
          <a:p>
            <a:pPr algn="l" defTabSz="457200">
              <a:defRPr sz="1800">
                <a:latin typeface="Calibri"/>
                <a:ea typeface="Calibri"/>
                <a:cs typeface="Calibri"/>
                <a:sym typeface="Calibri"/>
              </a:defRPr>
            </a:pPr>
          </a:p>
        </p:txBody>
      </p:sp>
      <p:sp>
        <p:nvSpPr>
          <p:cNvPr id="195" name="Shape 195"/>
          <p:cNvSpPr/>
          <p:nvPr/>
        </p:nvSpPr>
        <p:spPr>
          <a:xfrm>
            <a:off x="9628075" y="4846594"/>
            <a:ext cx="2872702" cy="2237365"/>
          </a:xfrm>
          <a:prstGeom prst="roundRect">
            <a:avLst>
              <a:gd name="adj" fmla="val 13752"/>
            </a:avLst>
          </a:prstGeom>
          <a:blipFill>
            <a:blip r:embed="rId5"/>
            <a:stretch>
              <a:fillRect/>
            </a:stretch>
          </a:blipFill>
          <a:ln w="50800">
            <a:solidFill>
              <a:srgbClr val="054A86"/>
            </a:solidFill>
          </a:ln>
          <a:effectLst>
            <a:outerShdw sx="100000" sy="100000" kx="0" ky="0" algn="b" rotWithShape="0" blurRad="38100" dist="23000" dir="5400000">
              <a:srgbClr val="000000">
                <a:alpha val="35000"/>
              </a:srgbClr>
            </a:outerShdw>
          </a:effectLst>
        </p:spPr>
        <p:txBody>
          <a:bodyPr lIns="50800" tIns="50800" rIns="50800" bIns="50800" anchor="ctr"/>
          <a:lstStyle/>
          <a:p>
            <a:pPr algn="l" defTabSz="457200">
              <a:defRPr sz="1800">
                <a:latin typeface="Calibri"/>
                <a:ea typeface="Calibri"/>
                <a:cs typeface="Calibri"/>
                <a:sym typeface="Calibri"/>
              </a:defRPr>
            </a:pPr>
          </a:p>
        </p:txBody>
      </p:sp>
      <p:grpSp>
        <p:nvGrpSpPr>
          <p:cNvPr id="198" name="Group 198"/>
          <p:cNvGrpSpPr/>
          <p:nvPr/>
        </p:nvGrpSpPr>
        <p:grpSpPr>
          <a:xfrm>
            <a:off x="609172" y="3494335"/>
            <a:ext cx="1896622" cy="706343"/>
            <a:chOff x="0" y="0"/>
            <a:chExt cx="1896620" cy="706342"/>
          </a:xfrm>
        </p:grpSpPr>
        <p:sp>
          <p:nvSpPr>
            <p:cNvPr id="196" name="Shape 196"/>
            <p:cNvSpPr/>
            <p:nvPr/>
          </p:nvSpPr>
          <p:spPr>
            <a:xfrm>
              <a:off x="0" y="0"/>
              <a:ext cx="1896621" cy="706343"/>
            </a:xfrm>
            <a:prstGeom prst="roundRect">
              <a:avLst>
                <a:gd name="adj" fmla="val 28759"/>
              </a:avLst>
            </a:prstGeom>
            <a:solidFill>
              <a:srgbClr val="AE326C"/>
            </a:solidFill>
            <a:ln w="50800" cap="flat">
              <a:solidFill>
                <a:srgbClr val="054A86"/>
              </a:solidFill>
              <a:prstDash val="solid"/>
              <a:round/>
            </a:ln>
            <a:effectLst>
              <a:outerShdw sx="100000" sy="100000" kx="0" ky="0" algn="b" rotWithShape="0" blurRad="38100" dist="23000" dir="5400000">
                <a:srgbClr val="000000">
                  <a:alpha val="35000"/>
                </a:srgbClr>
              </a:outerShdw>
            </a:effectLst>
          </p:spPr>
          <p:txBody>
            <a:bodyPr wrap="square" lIns="50800" tIns="50800" rIns="50800" bIns="50800" numCol="1" anchor="ctr">
              <a:noAutofit/>
            </a:bodyPr>
            <a:lstStyle/>
            <a:p>
              <a:pPr defTabSz="457200">
                <a:defRPr b="1" sz="1800">
                  <a:solidFill>
                    <a:srgbClr val="FFFFFF"/>
                  </a:solidFill>
                  <a:latin typeface="+mn-lt"/>
                  <a:ea typeface="+mn-ea"/>
                  <a:cs typeface="+mn-cs"/>
                  <a:sym typeface="Helvetica"/>
                </a:defRPr>
              </a:pPr>
            </a:p>
          </p:txBody>
        </p:sp>
        <p:sp>
          <p:nvSpPr>
            <p:cNvPr id="197" name="Shape 197"/>
            <p:cNvSpPr/>
            <p:nvPr/>
          </p:nvSpPr>
          <p:spPr>
            <a:xfrm>
              <a:off x="59497" y="167752"/>
              <a:ext cx="1777626" cy="3708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lvl1pPr defTabSz="457200">
                <a:defRPr b="1" sz="1800">
                  <a:solidFill>
                    <a:srgbClr val="FFFFFF"/>
                  </a:solidFill>
                  <a:latin typeface="+mn-lt"/>
                  <a:ea typeface="+mn-ea"/>
                  <a:cs typeface="+mn-cs"/>
                  <a:sym typeface="Helvetica"/>
                </a:defRPr>
              </a:lvl1pPr>
            </a:lstStyle>
            <a:p>
              <a:pPr/>
              <a:r>
                <a:t>environment</a:t>
              </a:r>
            </a:p>
          </p:txBody>
        </p:sp>
      </p:grpSp>
      <p:grpSp>
        <p:nvGrpSpPr>
          <p:cNvPr id="201" name="Group 201"/>
          <p:cNvGrpSpPr/>
          <p:nvPr/>
        </p:nvGrpSpPr>
        <p:grpSpPr>
          <a:xfrm>
            <a:off x="609172" y="6758344"/>
            <a:ext cx="1896622" cy="706343"/>
            <a:chOff x="0" y="0"/>
            <a:chExt cx="1896620" cy="706342"/>
          </a:xfrm>
        </p:grpSpPr>
        <p:sp>
          <p:nvSpPr>
            <p:cNvPr id="199" name="Shape 199"/>
            <p:cNvSpPr/>
            <p:nvPr/>
          </p:nvSpPr>
          <p:spPr>
            <a:xfrm>
              <a:off x="0" y="0"/>
              <a:ext cx="1896621" cy="706343"/>
            </a:xfrm>
            <a:prstGeom prst="roundRect">
              <a:avLst>
                <a:gd name="adj" fmla="val 28759"/>
              </a:avLst>
            </a:prstGeom>
            <a:solidFill>
              <a:srgbClr val="AE326C"/>
            </a:solidFill>
            <a:ln w="50800" cap="flat">
              <a:solidFill>
                <a:srgbClr val="054A86"/>
              </a:solidFill>
              <a:prstDash val="solid"/>
              <a:round/>
            </a:ln>
            <a:effectLst>
              <a:outerShdw sx="100000" sy="100000" kx="0" ky="0" algn="b" rotWithShape="0" blurRad="38100" dist="23000" dir="5400000">
                <a:srgbClr val="000000">
                  <a:alpha val="35000"/>
                </a:srgbClr>
              </a:outerShdw>
            </a:effectLst>
          </p:spPr>
          <p:txBody>
            <a:bodyPr wrap="square" lIns="50800" tIns="50800" rIns="50800" bIns="50800" numCol="1" anchor="ctr">
              <a:noAutofit/>
            </a:bodyPr>
            <a:lstStyle/>
            <a:p>
              <a:pPr defTabSz="457200">
                <a:defRPr b="1" sz="1800">
                  <a:solidFill>
                    <a:srgbClr val="FFFFFF"/>
                  </a:solidFill>
                  <a:latin typeface="+mn-lt"/>
                  <a:ea typeface="+mn-ea"/>
                  <a:cs typeface="+mn-cs"/>
                  <a:sym typeface="Helvetica"/>
                </a:defRPr>
              </a:pPr>
            </a:p>
          </p:txBody>
        </p:sp>
        <p:sp>
          <p:nvSpPr>
            <p:cNvPr id="200" name="Shape 200"/>
            <p:cNvSpPr/>
            <p:nvPr/>
          </p:nvSpPr>
          <p:spPr>
            <a:xfrm>
              <a:off x="59497" y="167752"/>
              <a:ext cx="1777626" cy="3708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lvl1pPr defTabSz="457200">
                <a:defRPr b="1" sz="1800">
                  <a:solidFill>
                    <a:srgbClr val="FFFFFF"/>
                  </a:solidFill>
                  <a:latin typeface="+mn-lt"/>
                  <a:ea typeface="+mn-ea"/>
                  <a:cs typeface="+mn-cs"/>
                  <a:sym typeface="Helvetica"/>
                </a:defRPr>
              </a:lvl1pPr>
            </a:lstStyle>
            <a:p>
              <a:pPr/>
              <a:r>
                <a:t>tools</a:t>
              </a:r>
            </a:p>
          </p:txBody>
        </p:sp>
      </p:grpSp>
      <p:grpSp>
        <p:nvGrpSpPr>
          <p:cNvPr id="204" name="Group 204"/>
          <p:cNvGrpSpPr/>
          <p:nvPr/>
        </p:nvGrpSpPr>
        <p:grpSpPr>
          <a:xfrm>
            <a:off x="9801208" y="6758344"/>
            <a:ext cx="1896622" cy="706343"/>
            <a:chOff x="0" y="0"/>
            <a:chExt cx="1896621" cy="706342"/>
          </a:xfrm>
        </p:grpSpPr>
        <p:sp>
          <p:nvSpPr>
            <p:cNvPr id="202" name="Shape 202"/>
            <p:cNvSpPr/>
            <p:nvPr/>
          </p:nvSpPr>
          <p:spPr>
            <a:xfrm>
              <a:off x="0" y="0"/>
              <a:ext cx="1896622" cy="706343"/>
            </a:xfrm>
            <a:prstGeom prst="roundRect">
              <a:avLst>
                <a:gd name="adj" fmla="val 28759"/>
              </a:avLst>
            </a:prstGeom>
            <a:solidFill>
              <a:srgbClr val="AE326C"/>
            </a:solidFill>
            <a:ln w="50800" cap="flat">
              <a:solidFill>
                <a:srgbClr val="054A86"/>
              </a:solidFill>
              <a:prstDash val="solid"/>
              <a:round/>
            </a:ln>
            <a:effectLst>
              <a:outerShdw sx="100000" sy="100000" kx="0" ky="0" algn="b" rotWithShape="0" blurRad="38100" dist="23000" dir="5400000">
                <a:srgbClr val="000000">
                  <a:alpha val="35000"/>
                </a:srgbClr>
              </a:outerShdw>
            </a:effectLst>
          </p:spPr>
          <p:txBody>
            <a:bodyPr wrap="square" lIns="50800" tIns="50800" rIns="50800" bIns="50800" numCol="1" anchor="ctr">
              <a:noAutofit/>
            </a:bodyPr>
            <a:lstStyle/>
            <a:p>
              <a:pPr defTabSz="457200">
                <a:defRPr b="1" sz="1800">
                  <a:solidFill>
                    <a:srgbClr val="FFFFFF"/>
                  </a:solidFill>
                  <a:latin typeface="+mn-lt"/>
                  <a:ea typeface="+mn-ea"/>
                  <a:cs typeface="+mn-cs"/>
                  <a:sym typeface="Helvetica"/>
                </a:defRPr>
              </a:pPr>
            </a:p>
          </p:txBody>
        </p:sp>
        <p:sp>
          <p:nvSpPr>
            <p:cNvPr id="203" name="Shape 203"/>
            <p:cNvSpPr/>
            <p:nvPr/>
          </p:nvSpPr>
          <p:spPr>
            <a:xfrm>
              <a:off x="59497" y="167752"/>
              <a:ext cx="1777627" cy="3708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lvl1pPr defTabSz="457200">
                <a:defRPr b="1" sz="1800">
                  <a:solidFill>
                    <a:srgbClr val="FFFFFF"/>
                  </a:solidFill>
                  <a:latin typeface="+mn-lt"/>
                  <a:ea typeface="+mn-ea"/>
                  <a:cs typeface="+mn-cs"/>
                  <a:sym typeface="Helvetica"/>
                </a:defRPr>
              </a:lvl1pPr>
            </a:lstStyle>
            <a:p>
              <a:pPr/>
              <a:r>
                <a:t>systems</a:t>
              </a:r>
            </a:p>
          </p:txBody>
        </p:sp>
      </p:grpSp>
      <p:grpSp>
        <p:nvGrpSpPr>
          <p:cNvPr id="207" name="Group 207"/>
          <p:cNvGrpSpPr/>
          <p:nvPr/>
        </p:nvGrpSpPr>
        <p:grpSpPr>
          <a:xfrm>
            <a:off x="9801208" y="3494335"/>
            <a:ext cx="1896622" cy="706343"/>
            <a:chOff x="0" y="0"/>
            <a:chExt cx="1896621" cy="706342"/>
          </a:xfrm>
        </p:grpSpPr>
        <p:sp>
          <p:nvSpPr>
            <p:cNvPr id="205" name="Shape 205"/>
            <p:cNvSpPr/>
            <p:nvPr/>
          </p:nvSpPr>
          <p:spPr>
            <a:xfrm>
              <a:off x="0" y="0"/>
              <a:ext cx="1896622" cy="706343"/>
            </a:xfrm>
            <a:prstGeom prst="roundRect">
              <a:avLst>
                <a:gd name="adj" fmla="val 28759"/>
              </a:avLst>
            </a:prstGeom>
            <a:solidFill>
              <a:srgbClr val="AE326C"/>
            </a:solidFill>
            <a:ln w="50800" cap="flat">
              <a:solidFill>
                <a:srgbClr val="054A86"/>
              </a:solidFill>
              <a:prstDash val="solid"/>
              <a:round/>
            </a:ln>
            <a:effectLst>
              <a:outerShdw sx="100000" sy="100000" kx="0" ky="0" algn="b" rotWithShape="0" blurRad="38100" dist="23000" dir="5400000">
                <a:srgbClr val="000000">
                  <a:alpha val="35000"/>
                </a:srgbClr>
              </a:outerShdw>
            </a:effectLst>
          </p:spPr>
          <p:txBody>
            <a:bodyPr wrap="square" lIns="50800" tIns="50800" rIns="50800" bIns="50800" numCol="1" anchor="ctr">
              <a:noAutofit/>
            </a:bodyPr>
            <a:lstStyle/>
            <a:p>
              <a:pPr defTabSz="457200">
                <a:defRPr b="1" sz="1800">
                  <a:solidFill>
                    <a:srgbClr val="FFFFFF"/>
                  </a:solidFill>
                  <a:latin typeface="+mn-lt"/>
                  <a:ea typeface="+mn-ea"/>
                  <a:cs typeface="+mn-cs"/>
                  <a:sym typeface="Helvetica"/>
                </a:defRPr>
              </a:pPr>
            </a:p>
          </p:txBody>
        </p:sp>
        <p:sp>
          <p:nvSpPr>
            <p:cNvPr id="206" name="Shape 206"/>
            <p:cNvSpPr/>
            <p:nvPr/>
          </p:nvSpPr>
          <p:spPr>
            <a:xfrm>
              <a:off x="59497" y="167752"/>
              <a:ext cx="1777627" cy="3708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lvl1pPr defTabSz="457200">
                <a:defRPr b="1" sz="1800">
                  <a:solidFill>
                    <a:srgbClr val="FFFFFF"/>
                  </a:solidFill>
                  <a:latin typeface="+mn-lt"/>
                  <a:ea typeface="+mn-ea"/>
                  <a:cs typeface="+mn-cs"/>
                  <a:sym typeface="Helvetica"/>
                </a:defRPr>
              </a:lvl1pPr>
            </a:lstStyle>
            <a:p>
              <a:pPr/>
              <a:r>
                <a:t>interactions</a:t>
              </a:r>
            </a:p>
          </p:txBody>
        </p:sp>
      </p:grpSp>
      <p:sp>
        <p:nvSpPr>
          <p:cNvPr id="208" name="Shape 208"/>
          <p:cNvSpPr/>
          <p:nvPr/>
        </p:nvSpPr>
        <p:spPr>
          <a:xfrm>
            <a:off x="3685981" y="2412325"/>
            <a:ext cx="5564854" cy="71628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nSpc>
                <a:spcPct val="120000"/>
              </a:lnSpc>
              <a:defRPr sz="1800">
                <a:solidFill>
                  <a:srgbClr val="424242"/>
                </a:solidFill>
                <a:latin typeface="+mn-lt"/>
                <a:ea typeface="+mn-ea"/>
                <a:cs typeface="+mn-cs"/>
                <a:sym typeface="Helvetica"/>
              </a:defRPr>
            </a:lvl1pPr>
          </a:lstStyle>
          <a:p>
            <a:pPr/>
            <a:r>
              <a:t>According to the Chartered Institute for Ergonomics and Human Factors:</a:t>
            </a:r>
          </a:p>
        </p:txBody>
      </p:sp>
      <p:sp>
        <p:nvSpPr>
          <p:cNvPr id="209" name="Shape 209"/>
          <p:cNvSpPr/>
          <p:nvPr/>
        </p:nvSpPr>
        <p:spPr>
          <a:xfrm>
            <a:off x="3685981" y="3848099"/>
            <a:ext cx="5564854" cy="2057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lnSpc>
                <a:spcPct val="120000"/>
              </a:lnSpc>
              <a:defRPr sz="1800">
                <a:solidFill>
                  <a:srgbClr val="424242"/>
                </a:solidFill>
                <a:latin typeface="+mn-lt"/>
                <a:ea typeface="+mn-ea"/>
                <a:cs typeface="+mn-cs"/>
                <a:sym typeface="Helvetica"/>
              </a:defRPr>
            </a:lvl1pPr>
          </a:lstStyle>
          <a:p>
            <a:pPr/>
            <a:r>
              <a:t>“The terms ‘ergonomics’ and ‘human factors’ can be used interchangeably, although ‘ergonomics’ is often used in relation to the physical aspects of the environment, such as workstations and control panels, while ‘human factors’ is often used in relation to wider system in which people work”</a:t>
            </a:r>
          </a:p>
        </p:txBody>
      </p:sp>
      <p:pic>
        <p:nvPicPr>
          <p:cNvPr id="210" name="image5.png" descr="HEDSup_logo_forSCREEN.png"/>
          <p:cNvPicPr>
            <a:picLocks noChangeAspect="1"/>
          </p:cNvPicPr>
          <p:nvPr/>
        </p:nvPicPr>
        <p:blipFill>
          <a:blip r:embed="rId6">
            <a:extLst/>
          </a:blip>
          <a:srcRect l="23256" t="36947" r="0" b="20994"/>
          <a:stretch>
            <a:fillRect/>
          </a:stretch>
        </p:blipFill>
        <p:spPr>
          <a:xfrm>
            <a:off x="9833872" y="7972386"/>
            <a:ext cx="3053644" cy="771369"/>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208"/>
                                        </p:tgtEl>
                                        <p:attrNameLst>
                                          <p:attrName>style.visibility</p:attrName>
                                        </p:attrNameLst>
                                      </p:cBhvr>
                                      <p:to>
                                        <p:strVal val="visible"/>
                                      </p:to>
                                    </p:set>
                                    <p:animEffect filter="dissolve" transition="in">
                                      <p:cBhvr>
                                        <p:cTn id="7" dur="499"/>
                                        <p:tgtEl>
                                          <p:spTgt spid="208"/>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209"/>
                                        </p:tgtEl>
                                        <p:attrNameLst>
                                          <p:attrName>style.visibility</p:attrName>
                                        </p:attrNameLst>
                                      </p:cBhvr>
                                      <p:to>
                                        <p:strVal val="visible"/>
                                      </p:to>
                                    </p:set>
                                    <p:animEffect filter="dissolve" transition="in">
                                      <p:cBhvr>
                                        <p:cTn id="12" dur="499"/>
                                        <p:tgtEl>
                                          <p:spTgt spid="2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08" grpId="1"/>
      <p:bldP build="whole" bldLvl="1" animBg="1" rev="0" advAuto="0" spid="209" grpId="2"/>
    </p:bldLst>
  </p:timing>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2" name="Shape 212"/>
          <p:cNvSpPr/>
          <p:nvPr/>
        </p:nvSpPr>
        <p:spPr>
          <a:xfrm>
            <a:off x="285556" y="919365"/>
            <a:ext cx="4055563" cy="561847"/>
          </a:xfrm>
          <a:prstGeom prst="rect">
            <a:avLst/>
          </a:prstGeom>
          <a:ln w="12700">
            <a:miter lim="400000"/>
          </a:ln>
          <a:extLst>
            <a:ext uri="{C572A759-6A51-4108-AA02-DFA0A04FC94B}">
              <ma14:wrappingTextBoxFlag xmlns:ma14="http://schemas.microsoft.com/office/mac/drawingml/2011/main" val="1"/>
            </a:ext>
          </a:extLst>
        </p:spPr>
        <p:txBody>
          <a:bodyPr wrap="none" lIns="65022" tIns="65022" rIns="65022" bIns="65022">
            <a:spAutoFit/>
          </a:bodyPr>
          <a:lstStyle>
            <a:lvl1pPr algn="l" defTabSz="650240">
              <a:defRPr sz="2800">
                <a:solidFill>
                  <a:srgbClr val="AE326C"/>
                </a:solidFill>
                <a:latin typeface="+mn-lt"/>
                <a:ea typeface="+mn-ea"/>
                <a:cs typeface="+mn-cs"/>
                <a:sym typeface="Helvetica"/>
              </a:defRPr>
            </a:lvl1pPr>
          </a:lstStyle>
          <a:p>
            <a:pPr/>
            <a:r>
              <a:t>What is Human Factors?</a:t>
            </a:r>
          </a:p>
        </p:txBody>
      </p:sp>
      <p:sp>
        <p:nvSpPr>
          <p:cNvPr id="213" name="Shape 213"/>
          <p:cNvSpPr/>
          <p:nvPr/>
        </p:nvSpPr>
        <p:spPr>
          <a:xfrm>
            <a:off x="436040" y="1651783"/>
            <a:ext cx="2872702" cy="2237365"/>
          </a:xfrm>
          <a:prstGeom prst="roundRect">
            <a:avLst>
              <a:gd name="adj" fmla="val 13752"/>
            </a:avLst>
          </a:prstGeom>
          <a:blipFill>
            <a:blip r:embed="rId2"/>
            <a:stretch>
              <a:fillRect/>
            </a:stretch>
          </a:blipFill>
          <a:ln w="50800">
            <a:solidFill>
              <a:srgbClr val="054A86"/>
            </a:solidFill>
          </a:ln>
          <a:effectLst>
            <a:outerShdw sx="100000" sy="100000" kx="0" ky="0" algn="b" rotWithShape="0" blurRad="38100" dist="23000" dir="5400000">
              <a:srgbClr val="000000">
                <a:alpha val="35000"/>
              </a:srgbClr>
            </a:outerShdw>
          </a:effectLst>
        </p:spPr>
        <p:txBody>
          <a:bodyPr lIns="50800" tIns="50800" rIns="50800" bIns="50800" anchor="ctr"/>
          <a:lstStyle/>
          <a:p>
            <a:pPr algn="l" defTabSz="457200">
              <a:defRPr sz="1800">
                <a:latin typeface="Calibri"/>
                <a:ea typeface="Calibri"/>
                <a:cs typeface="Calibri"/>
                <a:sym typeface="Calibri"/>
              </a:defRPr>
            </a:pPr>
          </a:p>
        </p:txBody>
      </p:sp>
      <p:sp>
        <p:nvSpPr>
          <p:cNvPr id="214" name="Shape 214"/>
          <p:cNvSpPr/>
          <p:nvPr/>
        </p:nvSpPr>
        <p:spPr>
          <a:xfrm>
            <a:off x="9628075" y="1651783"/>
            <a:ext cx="2872702" cy="2237365"/>
          </a:xfrm>
          <a:prstGeom prst="roundRect">
            <a:avLst>
              <a:gd name="adj" fmla="val 13752"/>
            </a:avLst>
          </a:prstGeom>
          <a:blipFill>
            <a:blip r:embed="rId3"/>
            <a:stretch>
              <a:fillRect/>
            </a:stretch>
          </a:blipFill>
          <a:ln w="50800">
            <a:solidFill>
              <a:srgbClr val="054A86"/>
            </a:solidFill>
          </a:ln>
          <a:effectLst>
            <a:outerShdw sx="100000" sy="100000" kx="0" ky="0" algn="b" rotWithShape="0" blurRad="38100" dist="23000" dir="5400000">
              <a:srgbClr val="000000">
                <a:alpha val="35000"/>
              </a:srgbClr>
            </a:outerShdw>
          </a:effectLst>
        </p:spPr>
        <p:txBody>
          <a:bodyPr lIns="50800" tIns="50800" rIns="50800" bIns="50800" anchor="ctr"/>
          <a:lstStyle/>
          <a:p>
            <a:pPr algn="l" defTabSz="457200">
              <a:defRPr sz="1800">
                <a:latin typeface="Calibri"/>
                <a:ea typeface="Calibri"/>
                <a:cs typeface="Calibri"/>
                <a:sym typeface="Calibri"/>
              </a:defRPr>
            </a:pPr>
          </a:p>
        </p:txBody>
      </p:sp>
      <p:sp>
        <p:nvSpPr>
          <p:cNvPr id="215" name="Shape 215"/>
          <p:cNvSpPr/>
          <p:nvPr/>
        </p:nvSpPr>
        <p:spPr>
          <a:xfrm>
            <a:off x="436040" y="4846594"/>
            <a:ext cx="2872702" cy="2237365"/>
          </a:xfrm>
          <a:prstGeom prst="roundRect">
            <a:avLst>
              <a:gd name="adj" fmla="val 13752"/>
            </a:avLst>
          </a:prstGeom>
          <a:blipFill>
            <a:blip r:embed="rId4"/>
            <a:stretch>
              <a:fillRect/>
            </a:stretch>
          </a:blipFill>
          <a:ln w="50800">
            <a:solidFill>
              <a:srgbClr val="054A86"/>
            </a:solidFill>
          </a:ln>
          <a:effectLst>
            <a:outerShdw sx="100000" sy="100000" kx="0" ky="0" algn="b" rotWithShape="0" blurRad="38100" dist="23000" dir="5400000">
              <a:srgbClr val="000000">
                <a:alpha val="35000"/>
              </a:srgbClr>
            </a:outerShdw>
          </a:effectLst>
        </p:spPr>
        <p:txBody>
          <a:bodyPr lIns="50800" tIns="50800" rIns="50800" bIns="50800" anchor="ctr"/>
          <a:lstStyle/>
          <a:p>
            <a:pPr algn="l" defTabSz="457200">
              <a:defRPr sz="1800">
                <a:latin typeface="Calibri"/>
                <a:ea typeface="Calibri"/>
                <a:cs typeface="Calibri"/>
                <a:sym typeface="Calibri"/>
              </a:defRPr>
            </a:pPr>
          </a:p>
        </p:txBody>
      </p:sp>
      <p:sp>
        <p:nvSpPr>
          <p:cNvPr id="216" name="Shape 216"/>
          <p:cNvSpPr/>
          <p:nvPr/>
        </p:nvSpPr>
        <p:spPr>
          <a:xfrm>
            <a:off x="9628075" y="4846594"/>
            <a:ext cx="2872702" cy="2237365"/>
          </a:xfrm>
          <a:prstGeom prst="roundRect">
            <a:avLst>
              <a:gd name="adj" fmla="val 13752"/>
            </a:avLst>
          </a:prstGeom>
          <a:blipFill>
            <a:blip r:embed="rId5"/>
            <a:stretch>
              <a:fillRect/>
            </a:stretch>
          </a:blipFill>
          <a:ln w="50800">
            <a:solidFill>
              <a:srgbClr val="054A86"/>
            </a:solidFill>
          </a:ln>
          <a:effectLst>
            <a:outerShdw sx="100000" sy="100000" kx="0" ky="0" algn="b" rotWithShape="0" blurRad="38100" dist="23000" dir="5400000">
              <a:srgbClr val="000000">
                <a:alpha val="35000"/>
              </a:srgbClr>
            </a:outerShdw>
          </a:effectLst>
        </p:spPr>
        <p:txBody>
          <a:bodyPr lIns="50800" tIns="50800" rIns="50800" bIns="50800" anchor="ctr"/>
          <a:lstStyle/>
          <a:p>
            <a:pPr algn="l" defTabSz="457200">
              <a:defRPr sz="1800">
                <a:latin typeface="Calibri"/>
                <a:ea typeface="Calibri"/>
                <a:cs typeface="Calibri"/>
                <a:sym typeface="Calibri"/>
              </a:defRPr>
            </a:pPr>
          </a:p>
        </p:txBody>
      </p:sp>
      <p:grpSp>
        <p:nvGrpSpPr>
          <p:cNvPr id="219" name="Group 219"/>
          <p:cNvGrpSpPr/>
          <p:nvPr/>
        </p:nvGrpSpPr>
        <p:grpSpPr>
          <a:xfrm>
            <a:off x="609172" y="3494335"/>
            <a:ext cx="1896622" cy="706343"/>
            <a:chOff x="0" y="0"/>
            <a:chExt cx="1896620" cy="706342"/>
          </a:xfrm>
        </p:grpSpPr>
        <p:sp>
          <p:nvSpPr>
            <p:cNvPr id="217" name="Shape 217"/>
            <p:cNvSpPr/>
            <p:nvPr/>
          </p:nvSpPr>
          <p:spPr>
            <a:xfrm>
              <a:off x="0" y="0"/>
              <a:ext cx="1896621" cy="706343"/>
            </a:xfrm>
            <a:prstGeom prst="roundRect">
              <a:avLst>
                <a:gd name="adj" fmla="val 28759"/>
              </a:avLst>
            </a:prstGeom>
            <a:solidFill>
              <a:srgbClr val="AE326C"/>
            </a:solidFill>
            <a:ln w="50800" cap="flat">
              <a:solidFill>
                <a:srgbClr val="054A86"/>
              </a:solidFill>
              <a:prstDash val="solid"/>
              <a:round/>
            </a:ln>
            <a:effectLst>
              <a:outerShdw sx="100000" sy="100000" kx="0" ky="0" algn="b" rotWithShape="0" blurRad="38100" dist="23000" dir="5400000">
                <a:srgbClr val="000000">
                  <a:alpha val="35000"/>
                </a:srgbClr>
              </a:outerShdw>
            </a:effectLst>
          </p:spPr>
          <p:txBody>
            <a:bodyPr wrap="square" lIns="50800" tIns="50800" rIns="50800" bIns="50800" numCol="1" anchor="ctr">
              <a:noAutofit/>
            </a:bodyPr>
            <a:lstStyle/>
            <a:p>
              <a:pPr defTabSz="457200">
                <a:defRPr b="1" sz="1800">
                  <a:solidFill>
                    <a:srgbClr val="FFFFFF"/>
                  </a:solidFill>
                  <a:latin typeface="+mn-lt"/>
                  <a:ea typeface="+mn-ea"/>
                  <a:cs typeface="+mn-cs"/>
                  <a:sym typeface="Helvetica"/>
                </a:defRPr>
              </a:pPr>
            </a:p>
          </p:txBody>
        </p:sp>
        <p:sp>
          <p:nvSpPr>
            <p:cNvPr id="218" name="Shape 218"/>
            <p:cNvSpPr/>
            <p:nvPr/>
          </p:nvSpPr>
          <p:spPr>
            <a:xfrm>
              <a:off x="59497" y="167752"/>
              <a:ext cx="1777626" cy="3708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lvl1pPr defTabSz="457200">
                <a:defRPr b="1" sz="1800">
                  <a:solidFill>
                    <a:srgbClr val="FFFFFF"/>
                  </a:solidFill>
                  <a:latin typeface="+mn-lt"/>
                  <a:ea typeface="+mn-ea"/>
                  <a:cs typeface="+mn-cs"/>
                  <a:sym typeface="Helvetica"/>
                </a:defRPr>
              </a:lvl1pPr>
            </a:lstStyle>
            <a:p>
              <a:pPr/>
              <a:r>
                <a:t>environment</a:t>
              </a:r>
            </a:p>
          </p:txBody>
        </p:sp>
      </p:grpSp>
      <p:grpSp>
        <p:nvGrpSpPr>
          <p:cNvPr id="222" name="Group 222"/>
          <p:cNvGrpSpPr/>
          <p:nvPr/>
        </p:nvGrpSpPr>
        <p:grpSpPr>
          <a:xfrm>
            <a:off x="609172" y="6758344"/>
            <a:ext cx="1896622" cy="706343"/>
            <a:chOff x="0" y="0"/>
            <a:chExt cx="1896620" cy="706342"/>
          </a:xfrm>
        </p:grpSpPr>
        <p:sp>
          <p:nvSpPr>
            <p:cNvPr id="220" name="Shape 220"/>
            <p:cNvSpPr/>
            <p:nvPr/>
          </p:nvSpPr>
          <p:spPr>
            <a:xfrm>
              <a:off x="0" y="0"/>
              <a:ext cx="1896621" cy="706343"/>
            </a:xfrm>
            <a:prstGeom prst="roundRect">
              <a:avLst>
                <a:gd name="adj" fmla="val 28759"/>
              </a:avLst>
            </a:prstGeom>
            <a:solidFill>
              <a:srgbClr val="AE326C"/>
            </a:solidFill>
            <a:ln w="50800" cap="flat">
              <a:solidFill>
                <a:srgbClr val="054A86"/>
              </a:solidFill>
              <a:prstDash val="solid"/>
              <a:round/>
            </a:ln>
            <a:effectLst>
              <a:outerShdw sx="100000" sy="100000" kx="0" ky="0" algn="b" rotWithShape="0" blurRad="38100" dist="23000" dir="5400000">
                <a:srgbClr val="000000">
                  <a:alpha val="35000"/>
                </a:srgbClr>
              </a:outerShdw>
            </a:effectLst>
          </p:spPr>
          <p:txBody>
            <a:bodyPr wrap="square" lIns="50800" tIns="50800" rIns="50800" bIns="50800" numCol="1" anchor="ctr">
              <a:noAutofit/>
            </a:bodyPr>
            <a:lstStyle/>
            <a:p>
              <a:pPr defTabSz="457200">
                <a:defRPr b="1" sz="1800">
                  <a:solidFill>
                    <a:srgbClr val="FFFFFF"/>
                  </a:solidFill>
                  <a:latin typeface="+mn-lt"/>
                  <a:ea typeface="+mn-ea"/>
                  <a:cs typeface="+mn-cs"/>
                  <a:sym typeface="Helvetica"/>
                </a:defRPr>
              </a:pPr>
            </a:p>
          </p:txBody>
        </p:sp>
        <p:sp>
          <p:nvSpPr>
            <p:cNvPr id="221" name="Shape 221"/>
            <p:cNvSpPr/>
            <p:nvPr/>
          </p:nvSpPr>
          <p:spPr>
            <a:xfrm>
              <a:off x="59497" y="167752"/>
              <a:ext cx="1777626" cy="3708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lvl1pPr defTabSz="457200">
                <a:defRPr b="1" sz="1800">
                  <a:solidFill>
                    <a:srgbClr val="FFFFFF"/>
                  </a:solidFill>
                  <a:latin typeface="+mn-lt"/>
                  <a:ea typeface="+mn-ea"/>
                  <a:cs typeface="+mn-cs"/>
                  <a:sym typeface="Helvetica"/>
                </a:defRPr>
              </a:lvl1pPr>
            </a:lstStyle>
            <a:p>
              <a:pPr/>
              <a:r>
                <a:t>tools</a:t>
              </a:r>
            </a:p>
          </p:txBody>
        </p:sp>
      </p:grpSp>
      <p:grpSp>
        <p:nvGrpSpPr>
          <p:cNvPr id="225" name="Group 225"/>
          <p:cNvGrpSpPr/>
          <p:nvPr/>
        </p:nvGrpSpPr>
        <p:grpSpPr>
          <a:xfrm>
            <a:off x="9801208" y="6758344"/>
            <a:ext cx="1896622" cy="706343"/>
            <a:chOff x="0" y="0"/>
            <a:chExt cx="1896621" cy="706342"/>
          </a:xfrm>
        </p:grpSpPr>
        <p:sp>
          <p:nvSpPr>
            <p:cNvPr id="223" name="Shape 223"/>
            <p:cNvSpPr/>
            <p:nvPr/>
          </p:nvSpPr>
          <p:spPr>
            <a:xfrm>
              <a:off x="0" y="0"/>
              <a:ext cx="1896622" cy="706343"/>
            </a:xfrm>
            <a:prstGeom prst="roundRect">
              <a:avLst>
                <a:gd name="adj" fmla="val 28759"/>
              </a:avLst>
            </a:prstGeom>
            <a:solidFill>
              <a:srgbClr val="AE326C"/>
            </a:solidFill>
            <a:ln w="50800" cap="flat">
              <a:solidFill>
                <a:srgbClr val="054A86"/>
              </a:solidFill>
              <a:prstDash val="solid"/>
              <a:round/>
            </a:ln>
            <a:effectLst>
              <a:outerShdw sx="100000" sy="100000" kx="0" ky="0" algn="b" rotWithShape="0" blurRad="38100" dist="23000" dir="5400000">
                <a:srgbClr val="000000">
                  <a:alpha val="35000"/>
                </a:srgbClr>
              </a:outerShdw>
            </a:effectLst>
          </p:spPr>
          <p:txBody>
            <a:bodyPr wrap="square" lIns="50800" tIns="50800" rIns="50800" bIns="50800" numCol="1" anchor="ctr">
              <a:noAutofit/>
            </a:bodyPr>
            <a:lstStyle/>
            <a:p>
              <a:pPr defTabSz="457200">
                <a:defRPr b="1" sz="1800">
                  <a:solidFill>
                    <a:srgbClr val="FFFFFF"/>
                  </a:solidFill>
                  <a:latin typeface="+mn-lt"/>
                  <a:ea typeface="+mn-ea"/>
                  <a:cs typeface="+mn-cs"/>
                  <a:sym typeface="Helvetica"/>
                </a:defRPr>
              </a:pPr>
            </a:p>
          </p:txBody>
        </p:sp>
        <p:sp>
          <p:nvSpPr>
            <p:cNvPr id="224" name="Shape 224"/>
            <p:cNvSpPr/>
            <p:nvPr/>
          </p:nvSpPr>
          <p:spPr>
            <a:xfrm>
              <a:off x="59497" y="167752"/>
              <a:ext cx="1777627" cy="3708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lvl1pPr defTabSz="457200">
                <a:defRPr b="1" sz="1800">
                  <a:solidFill>
                    <a:srgbClr val="FFFFFF"/>
                  </a:solidFill>
                  <a:latin typeface="+mn-lt"/>
                  <a:ea typeface="+mn-ea"/>
                  <a:cs typeface="+mn-cs"/>
                  <a:sym typeface="Helvetica"/>
                </a:defRPr>
              </a:lvl1pPr>
            </a:lstStyle>
            <a:p>
              <a:pPr/>
              <a:r>
                <a:t>systems</a:t>
              </a:r>
            </a:p>
          </p:txBody>
        </p:sp>
      </p:grpSp>
      <p:grpSp>
        <p:nvGrpSpPr>
          <p:cNvPr id="228" name="Group 228"/>
          <p:cNvGrpSpPr/>
          <p:nvPr/>
        </p:nvGrpSpPr>
        <p:grpSpPr>
          <a:xfrm>
            <a:off x="9801208" y="3494335"/>
            <a:ext cx="1896622" cy="706343"/>
            <a:chOff x="0" y="0"/>
            <a:chExt cx="1896621" cy="706342"/>
          </a:xfrm>
        </p:grpSpPr>
        <p:sp>
          <p:nvSpPr>
            <p:cNvPr id="226" name="Shape 226"/>
            <p:cNvSpPr/>
            <p:nvPr/>
          </p:nvSpPr>
          <p:spPr>
            <a:xfrm>
              <a:off x="0" y="0"/>
              <a:ext cx="1896622" cy="706343"/>
            </a:xfrm>
            <a:prstGeom prst="roundRect">
              <a:avLst>
                <a:gd name="adj" fmla="val 28759"/>
              </a:avLst>
            </a:prstGeom>
            <a:solidFill>
              <a:srgbClr val="AE326C"/>
            </a:solidFill>
            <a:ln w="50800" cap="flat">
              <a:solidFill>
                <a:srgbClr val="054A86"/>
              </a:solidFill>
              <a:prstDash val="solid"/>
              <a:round/>
            </a:ln>
            <a:effectLst>
              <a:outerShdw sx="100000" sy="100000" kx="0" ky="0" algn="b" rotWithShape="0" blurRad="38100" dist="23000" dir="5400000">
                <a:srgbClr val="000000">
                  <a:alpha val="35000"/>
                </a:srgbClr>
              </a:outerShdw>
            </a:effectLst>
          </p:spPr>
          <p:txBody>
            <a:bodyPr wrap="square" lIns="50800" tIns="50800" rIns="50800" bIns="50800" numCol="1" anchor="ctr">
              <a:noAutofit/>
            </a:bodyPr>
            <a:lstStyle/>
            <a:p>
              <a:pPr defTabSz="457200">
                <a:defRPr b="1" sz="1800">
                  <a:solidFill>
                    <a:srgbClr val="FFFFFF"/>
                  </a:solidFill>
                  <a:latin typeface="+mn-lt"/>
                  <a:ea typeface="+mn-ea"/>
                  <a:cs typeface="+mn-cs"/>
                  <a:sym typeface="Helvetica"/>
                </a:defRPr>
              </a:pPr>
            </a:p>
          </p:txBody>
        </p:sp>
        <p:sp>
          <p:nvSpPr>
            <p:cNvPr id="227" name="Shape 227"/>
            <p:cNvSpPr/>
            <p:nvPr/>
          </p:nvSpPr>
          <p:spPr>
            <a:xfrm>
              <a:off x="59497" y="167752"/>
              <a:ext cx="1777627" cy="3708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lvl1pPr defTabSz="457200">
                <a:defRPr b="1" sz="1800">
                  <a:solidFill>
                    <a:srgbClr val="FFFFFF"/>
                  </a:solidFill>
                  <a:latin typeface="+mn-lt"/>
                  <a:ea typeface="+mn-ea"/>
                  <a:cs typeface="+mn-cs"/>
                  <a:sym typeface="Helvetica"/>
                </a:defRPr>
              </a:lvl1pPr>
            </a:lstStyle>
            <a:p>
              <a:pPr/>
              <a:r>
                <a:t>interactions</a:t>
              </a:r>
            </a:p>
          </p:txBody>
        </p:sp>
      </p:grpSp>
      <p:sp>
        <p:nvSpPr>
          <p:cNvPr id="229" name="Shape 229"/>
          <p:cNvSpPr/>
          <p:nvPr/>
        </p:nvSpPr>
        <p:spPr>
          <a:xfrm>
            <a:off x="3656419" y="2394296"/>
            <a:ext cx="5623979" cy="172212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lnSpc>
                <a:spcPct val="120000"/>
              </a:lnSpc>
              <a:defRPr sz="1800">
                <a:solidFill>
                  <a:srgbClr val="424242"/>
                </a:solidFill>
                <a:latin typeface="+mn-lt"/>
                <a:ea typeface="+mn-ea"/>
                <a:cs typeface="+mn-cs"/>
                <a:sym typeface="Helvetica"/>
              </a:defRPr>
            </a:pPr>
            <a:r>
              <a:t>So, ergonomics and human factors is the same thing. Is that a surprise to you?  How does that fit with your initial thoughts about human factors?</a:t>
            </a:r>
          </a:p>
          <a:p>
            <a:pPr algn="l">
              <a:lnSpc>
                <a:spcPct val="120000"/>
              </a:lnSpc>
              <a:defRPr sz="1800">
                <a:solidFill>
                  <a:srgbClr val="424242"/>
                </a:solidFill>
                <a:latin typeface="+mn-lt"/>
                <a:ea typeface="+mn-ea"/>
                <a:cs typeface="+mn-cs"/>
                <a:sym typeface="Helvetica"/>
              </a:defRPr>
            </a:pPr>
          </a:p>
          <a:p>
            <a:pPr algn="l">
              <a:lnSpc>
                <a:spcPct val="120000"/>
              </a:lnSpc>
              <a:defRPr sz="1800">
                <a:solidFill>
                  <a:srgbClr val="424242"/>
                </a:solidFill>
                <a:latin typeface="+mn-lt"/>
                <a:ea typeface="+mn-ea"/>
                <a:cs typeface="+mn-cs"/>
                <a:sym typeface="Helvetica"/>
              </a:defRPr>
            </a:pPr>
            <a:r>
              <a:t>Lets look at a couple of definitions…</a:t>
            </a:r>
          </a:p>
        </p:txBody>
      </p:sp>
      <p:sp>
        <p:nvSpPr>
          <p:cNvPr id="230" name="Shape 230"/>
          <p:cNvSpPr/>
          <p:nvPr/>
        </p:nvSpPr>
        <p:spPr>
          <a:xfrm>
            <a:off x="3656419" y="4665451"/>
            <a:ext cx="5623979" cy="205740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nSpc>
                <a:spcPct val="120000"/>
              </a:lnSpc>
              <a:defRPr sz="1800">
                <a:solidFill>
                  <a:srgbClr val="424242"/>
                </a:solidFill>
                <a:latin typeface="+mn-lt"/>
                <a:ea typeface="+mn-ea"/>
                <a:cs typeface="+mn-cs"/>
                <a:sym typeface="Helvetica"/>
              </a:defRPr>
            </a:lvl1pPr>
          </a:lstStyle>
          <a:p>
            <a:pPr/>
            <a:r>
              <a:t>“Ergonomics is the scientific discipline concerned with the understanding of interactions among humans and other elements of a system, and the profession that applies theory, principles, data and methods to design in order to optimise human well-being and overall system performance.”</a:t>
            </a:r>
          </a:p>
        </p:txBody>
      </p:sp>
      <p:pic>
        <p:nvPicPr>
          <p:cNvPr id="231" name="image5.png" descr="HEDSup_logo_forSCREEN.png"/>
          <p:cNvPicPr>
            <a:picLocks noChangeAspect="1"/>
          </p:cNvPicPr>
          <p:nvPr/>
        </p:nvPicPr>
        <p:blipFill>
          <a:blip r:embed="rId6">
            <a:extLst/>
          </a:blip>
          <a:srcRect l="23256" t="36947" r="0" b="20994"/>
          <a:stretch>
            <a:fillRect/>
          </a:stretch>
        </p:blipFill>
        <p:spPr>
          <a:xfrm>
            <a:off x="9833872" y="7972386"/>
            <a:ext cx="3053644" cy="771369"/>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229"/>
                                        </p:tgtEl>
                                        <p:attrNameLst>
                                          <p:attrName>style.visibility</p:attrName>
                                        </p:attrNameLst>
                                      </p:cBhvr>
                                      <p:to>
                                        <p:strVal val="visible"/>
                                      </p:to>
                                    </p:set>
                                    <p:animEffect filter="dissolve" transition="in">
                                      <p:cBhvr>
                                        <p:cTn id="7" dur="499"/>
                                        <p:tgtEl>
                                          <p:spTgt spid="229"/>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230"/>
                                        </p:tgtEl>
                                        <p:attrNameLst>
                                          <p:attrName>style.visibility</p:attrName>
                                        </p:attrNameLst>
                                      </p:cBhvr>
                                      <p:to>
                                        <p:strVal val="visible"/>
                                      </p:to>
                                    </p:set>
                                    <p:animEffect filter="dissolve" transition="in">
                                      <p:cBhvr>
                                        <p:cTn id="12" dur="499"/>
                                        <p:tgtEl>
                                          <p:spTgt spid="2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29" grpId="1"/>
      <p:bldP build="whole" bldLvl="1" animBg="1" rev="0" advAuto="0" spid="230" grpId="2"/>
    </p:bldLst>
  </p:timing>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3" name="Shape 233"/>
          <p:cNvSpPr/>
          <p:nvPr/>
        </p:nvSpPr>
        <p:spPr>
          <a:xfrm>
            <a:off x="285556" y="919365"/>
            <a:ext cx="4055563" cy="561847"/>
          </a:xfrm>
          <a:prstGeom prst="rect">
            <a:avLst/>
          </a:prstGeom>
          <a:ln w="12700">
            <a:miter lim="400000"/>
          </a:ln>
          <a:extLst>
            <a:ext uri="{C572A759-6A51-4108-AA02-DFA0A04FC94B}">
              <ma14:wrappingTextBoxFlag xmlns:ma14="http://schemas.microsoft.com/office/mac/drawingml/2011/main" val="1"/>
            </a:ext>
          </a:extLst>
        </p:spPr>
        <p:txBody>
          <a:bodyPr wrap="none" lIns="65022" tIns="65022" rIns="65022" bIns="65022">
            <a:spAutoFit/>
          </a:bodyPr>
          <a:lstStyle>
            <a:lvl1pPr algn="l" defTabSz="650240">
              <a:defRPr sz="2800">
                <a:solidFill>
                  <a:srgbClr val="AE326C"/>
                </a:solidFill>
                <a:latin typeface="+mn-lt"/>
                <a:ea typeface="+mn-ea"/>
                <a:cs typeface="+mn-cs"/>
                <a:sym typeface="Helvetica"/>
              </a:defRPr>
            </a:lvl1pPr>
          </a:lstStyle>
          <a:p>
            <a:pPr/>
            <a:r>
              <a:t>What is Human Factors?</a:t>
            </a:r>
          </a:p>
        </p:txBody>
      </p:sp>
      <p:sp>
        <p:nvSpPr>
          <p:cNvPr id="234" name="Shape 234"/>
          <p:cNvSpPr/>
          <p:nvPr/>
        </p:nvSpPr>
        <p:spPr>
          <a:xfrm>
            <a:off x="436040" y="1651783"/>
            <a:ext cx="2872702" cy="2237365"/>
          </a:xfrm>
          <a:prstGeom prst="roundRect">
            <a:avLst>
              <a:gd name="adj" fmla="val 13752"/>
            </a:avLst>
          </a:prstGeom>
          <a:blipFill>
            <a:blip r:embed="rId2"/>
            <a:stretch>
              <a:fillRect/>
            </a:stretch>
          </a:blipFill>
          <a:ln w="50800">
            <a:solidFill>
              <a:srgbClr val="054A86"/>
            </a:solidFill>
          </a:ln>
          <a:effectLst>
            <a:outerShdw sx="100000" sy="100000" kx="0" ky="0" algn="b" rotWithShape="0" blurRad="38100" dist="23000" dir="5400000">
              <a:srgbClr val="000000">
                <a:alpha val="35000"/>
              </a:srgbClr>
            </a:outerShdw>
          </a:effectLst>
        </p:spPr>
        <p:txBody>
          <a:bodyPr lIns="50800" tIns="50800" rIns="50800" bIns="50800" anchor="ctr"/>
          <a:lstStyle/>
          <a:p>
            <a:pPr algn="l" defTabSz="457200">
              <a:defRPr sz="1800">
                <a:latin typeface="Calibri"/>
                <a:ea typeface="Calibri"/>
                <a:cs typeface="Calibri"/>
                <a:sym typeface="Calibri"/>
              </a:defRPr>
            </a:pPr>
          </a:p>
        </p:txBody>
      </p:sp>
      <p:sp>
        <p:nvSpPr>
          <p:cNvPr id="235" name="Shape 235"/>
          <p:cNvSpPr/>
          <p:nvPr/>
        </p:nvSpPr>
        <p:spPr>
          <a:xfrm>
            <a:off x="9628075" y="1651783"/>
            <a:ext cx="2872702" cy="2237365"/>
          </a:xfrm>
          <a:prstGeom prst="roundRect">
            <a:avLst>
              <a:gd name="adj" fmla="val 13752"/>
            </a:avLst>
          </a:prstGeom>
          <a:blipFill>
            <a:blip r:embed="rId3"/>
            <a:stretch>
              <a:fillRect/>
            </a:stretch>
          </a:blipFill>
          <a:ln w="50800">
            <a:solidFill>
              <a:srgbClr val="054A86"/>
            </a:solidFill>
          </a:ln>
          <a:effectLst>
            <a:outerShdw sx="100000" sy="100000" kx="0" ky="0" algn="b" rotWithShape="0" blurRad="38100" dist="23000" dir="5400000">
              <a:srgbClr val="000000">
                <a:alpha val="35000"/>
              </a:srgbClr>
            </a:outerShdw>
          </a:effectLst>
        </p:spPr>
        <p:txBody>
          <a:bodyPr lIns="50800" tIns="50800" rIns="50800" bIns="50800" anchor="ctr"/>
          <a:lstStyle/>
          <a:p>
            <a:pPr algn="l" defTabSz="457200">
              <a:defRPr sz="1800">
                <a:latin typeface="Calibri"/>
                <a:ea typeface="Calibri"/>
                <a:cs typeface="Calibri"/>
                <a:sym typeface="Calibri"/>
              </a:defRPr>
            </a:pPr>
          </a:p>
        </p:txBody>
      </p:sp>
      <p:sp>
        <p:nvSpPr>
          <p:cNvPr id="236" name="Shape 236"/>
          <p:cNvSpPr/>
          <p:nvPr/>
        </p:nvSpPr>
        <p:spPr>
          <a:xfrm>
            <a:off x="436040" y="4846594"/>
            <a:ext cx="2872702" cy="2237365"/>
          </a:xfrm>
          <a:prstGeom prst="roundRect">
            <a:avLst>
              <a:gd name="adj" fmla="val 13752"/>
            </a:avLst>
          </a:prstGeom>
          <a:blipFill>
            <a:blip r:embed="rId4"/>
            <a:stretch>
              <a:fillRect/>
            </a:stretch>
          </a:blipFill>
          <a:ln w="50800">
            <a:solidFill>
              <a:srgbClr val="054A86"/>
            </a:solidFill>
          </a:ln>
          <a:effectLst>
            <a:outerShdw sx="100000" sy="100000" kx="0" ky="0" algn="b" rotWithShape="0" blurRad="38100" dist="23000" dir="5400000">
              <a:srgbClr val="000000">
                <a:alpha val="35000"/>
              </a:srgbClr>
            </a:outerShdw>
          </a:effectLst>
        </p:spPr>
        <p:txBody>
          <a:bodyPr lIns="50800" tIns="50800" rIns="50800" bIns="50800" anchor="ctr"/>
          <a:lstStyle/>
          <a:p>
            <a:pPr algn="l" defTabSz="457200">
              <a:defRPr sz="1800">
                <a:latin typeface="Calibri"/>
                <a:ea typeface="Calibri"/>
                <a:cs typeface="Calibri"/>
                <a:sym typeface="Calibri"/>
              </a:defRPr>
            </a:pPr>
          </a:p>
        </p:txBody>
      </p:sp>
      <p:sp>
        <p:nvSpPr>
          <p:cNvPr id="237" name="Shape 237"/>
          <p:cNvSpPr/>
          <p:nvPr/>
        </p:nvSpPr>
        <p:spPr>
          <a:xfrm>
            <a:off x="9628075" y="4846594"/>
            <a:ext cx="2872702" cy="2237365"/>
          </a:xfrm>
          <a:prstGeom prst="roundRect">
            <a:avLst>
              <a:gd name="adj" fmla="val 13752"/>
            </a:avLst>
          </a:prstGeom>
          <a:blipFill>
            <a:blip r:embed="rId5"/>
            <a:stretch>
              <a:fillRect/>
            </a:stretch>
          </a:blipFill>
          <a:ln w="50800">
            <a:solidFill>
              <a:srgbClr val="054A86"/>
            </a:solidFill>
          </a:ln>
          <a:effectLst>
            <a:outerShdw sx="100000" sy="100000" kx="0" ky="0" algn="b" rotWithShape="0" blurRad="38100" dist="23000" dir="5400000">
              <a:srgbClr val="000000">
                <a:alpha val="35000"/>
              </a:srgbClr>
            </a:outerShdw>
          </a:effectLst>
        </p:spPr>
        <p:txBody>
          <a:bodyPr lIns="50800" tIns="50800" rIns="50800" bIns="50800" anchor="ctr"/>
          <a:lstStyle/>
          <a:p>
            <a:pPr algn="l" defTabSz="457200">
              <a:defRPr sz="1800">
                <a:latin typeface="Calibri"/>
                <a:ea typeface="Calibri"/>
                <a:cs typeface="Calibri"/>
                <a:sym typeface="Calibri"/>
              </a:defRPr>
            </a:pPr>
          </a:p>
        </p:txBody>
      </p:sp>
      <p:grpSp>
        <p:nvGrpSpPr>
          <p:cNvPr id="240" name="Group 240"/>
          <p:cNvGrpSpPr/>
          <p:nvPr/>
        </p:nvGrpSpPr>
        <p:grpSpPr>
          <a:xfrm>
            <a:off x="609172" y="3494335"/>
            <a:ext cx="1896622" cy="706343"/>
            <a:chOff x="0" y="0"/>
            <a:chExt cx="1896620" cy="706342"/>
          </a:xfrm>
        </p:grpSpPr>
        <p:sp>
          <p:nvSpPr>
            <p:cNvPr id="238" name="Shape 238"/>
            <p:cNvSpPr/>
            <p:nvPr/>
          </p:nvSpPr>
          <p:spPr>
            <a:xfrm>
              <a:off x="0" y="0"/>
              <a:ext cx="1896621" cy="706343"/>
            </a:xfrm>
            <a:prstGeom prst="roundRect">
              <a:avLst>
                <a:gd name="adj" fmla="val 28759"/>
              </a:avLst>
            </a:prstGeom>
            <a:solidFill>
              <a:srgbClr val="AE326C"/>
            </a:solidFill>
            <a:ln w="50800" cap="flat">
              <a:solidFill>
                <a:srgbClr val="054A86"/>
              </a:solidFill>
              <a:prstDash val="solid"/>
              <a:round/>
            </a:ln>
            <a:effectLst>
              <a:outerShdw sx="100000" sy="100000" kx="0" ky="0" algn="b" rotWithShape="0" blurRad="38100" dist="23000" dir="5400000">
                <a:srgbClr val="000000">
                  <a:alpha val="35000"/>
                </a:srgbClr>
              </a:outerShdw>
            </a:effectLst>
          </p:spPr>
          <p:txBody>
            <a:bodyPr wrap="square" lIns="50800" tIns="50800" rIns="50800" bIns="50800" numCol="1" anchor="ctr">
              <a:noAutofit/>
            </a:bodyPr>
            <a:lstStyle/>
            <a:p>
              <a:pPr defTabSz="457200">
                <a:defRPr b="1" sz="1800">
                  <a:solidFill>
                    <a:srgbClr val="FFFFFF"/>
                  </a:solidFill>
                  <a:latin typeface="+mn-lt"/>
                  <a:ea typeface="+mn-ea"/>
                  <a:cs typeface="+mn-cs"/>
                  <a:sym typeface="Helvetica"/>
                </a:defRPr>
              </a:pPr>
            </a:p>
          </p:txBody>
        </p:sp>
        <p:sp>
          <p:nvSpPr>
            <p:cNvPr id="239" name="Shape 239"/>
            <p:cNvSpPr/>
            <p:nvPr/>
          </p:nvSpPr>
          <p:spPr>
            <a:xfrm>
              <a:off x="59497" y="167752"/>
              <a:ext cx="1777626" cy="3708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lvl1pPr defTabSz="457200">
                <a:defRPr b="1" sz="1800">
                  <a:solidFill>
                    <a:srgbClr val="FFFFFF"/>
                  </a:solidFill>
                  <a:latin typeface="+mn-lt"/>
                  <a:ea typeface="+mn-ea"/>
                  <a:cs typeface="+mn-cs"/>
                  <a:sym typeface="Helvetica"/>
                </a:defRPr>
              </a:lvl1pPr>
            </a:lstStyle>
            <a:p>
              <a:pPr/>
              <a:r>
                <a:t>environment</a:t>
              </a:r>
            </a:p>
          </p:txBody>
        </p:sp>
      </p:grpSp>
      <p:grpSp>
        <p:nvGrpSpPr>
          <p:cNvPr id="243" name="Group 243"/>
          <p:cNvGrpSpPr/>
          <p:nvPr/>
        </p:nvGrpSpPr>
        <p:grpSpPr>
          <a:xfrm>
            <a:off x="609172" y="6758344"/>
            <a:ext cx="1896622" cy="706343"/>
            <a:chOff x="0" y="0"/>
            <a:chExt cx="1896620" cy="706342"/>
          </a:xfrm>
        </p:grpSpPr>
        <p:sp>
          <p:nvSpPr>
            <p:cNvPr id="241" name="Shape 241"/>
            <p:cNvSpPr/>
            <p:nvPr/>
          </p:nvSpPr>
          <p:spPr>
            <a:xfrm>
              <a:off x="0" y="0"/>
              <a:ext cx="1896621" cy="706343"/>
            </a:xfrm>
            <a:prstGeom prst="roundRect">
              <a:avLst>
                <a:gd name="adj" fmla="val 28759"/>
              </a:avLst>
            </a:prstGeom>
            <a:solidFill>
              <a:srgbClr val="AE326C"/>
            </a:solidFill>
            <a:ln w="50800" cap="flat">
              <a:solidFill>
                <a:srgbClr val="054A86"/>
              </a:solidFill>
              <a:prstDash val="solid"/>
              <a:round/>
            </a:ln>
            <a:effectLst>
              <a:outerShdw sx="100000" sy="100000" kx="0" ky="0" algn="b" rotWithShape="0" blurRad="38100" dist="23000" dir="5400000">
                <a:srgbClr val="000000">
                  <a:alpha val="35000"/>
                </a:srgbClr>
              </a:outerShdw>
            </a:effectLst>
          </p:spPr>
          <p:txBody>
            <a:bodyPr wrap="square" lIns="50800" tIns="50800" rIns="50800" bIns="50800" numCol="1" anchor="ctr">
              <a:noAutofit/>
            </a:bodyPr>
            <a:lstStyle/>
            <a:p>
              <a:pPr defTabSz="457200">
                <a:defRPr b="1" sz="1800">
                  <a:solidFill>
                    <a:srgbClr val="FFFFFF"/>
                  </a:solidFill>
                  <a:latin typeface="+mn-lt"/>
                  <a:ea typeface="+mn-ea"/>
                  <a:cs typeface="+mn-cs"/>
                  <a:sym typeface="Helvetica"/>
                </a:defRPr>
              </a:pPr>
            </a:p>
          </p:txBody>
        </p:sp>
        <p:sp>
          <p:nvSpPr>
            <p:cNvPr id="242" name="Shape 242"/>
            <p:cNvSpPr/>
            <p:nvPr/>
          </p:nvSpPr>
          <p:spPr>
            <a:xfrm>
              <a:off x="59497" y="167752"/>
              <a:ext cx="1777626" cy="3708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lvl1pPr defTabSz="457200">
                <a:defRPr b="1" sz="1800">
                  <a:solidFill>
                    <a:srgbClr val="FFFFFF"/>
                  </a:solidFill>
                  <a:latin typeface="+mn-lt"/>
                  <a:ea typeface="+mn-ea"/>
                  <a:cs typeface="+mn-cs"/>
                  <a:sym typeface="Helvetica"/>
                </a:defRPr>
              </a:lvl1pPr>
            </a:lstStyle>
            <a:p>
              <a:pPr/>
              <a:r>
                <a:t>tools</a:t>
              </a:r>
            </a:p>
          </p:txBody>
        </p:sp>
      </p:grpSp>
      <p:grpSp>
        <p:nvGrpSpPr>
          <p:cNvPr id="246" name="Group 246"/>
          <p:cNvGrpSpPr/>
          <p:nvPr/>
        </p:nvGrpSpPr>
        <p:grpSpPr>
          <a:xfrm>
            <a:off x="9801208" y="6758344"/>
            <a:ext cx="1896622" cy="706343"/>
            <a:chOff x="0" y="0"/>
            <a:chExt cx="1896621" cy="706342"/>
          </a:xfrm>
        </p:grpSpPr>
        <p:sp>
          <p:nvSpPr>
            <p:cNvPr id="244" name="Shape 244"/>
            <p:cNvSpPr/>
            <p:nvPr/>
          </p:nvSpPr>
          <p:spPr>
            <a:xfrm>
              <a:off x="0" y="0"/>
              <a:ext cx="1896622" cy="706343"/>
            </a:xfrm>
            <a:prstGeom prst="roundRect">
              <a:avLst>
                <a:gd name="adj" fmla="val 28759"/>
              </a:avLst>
            </a:prstGeom>
            <a:solidFill>
              <a:srgbClr val="AE326C"/>
            </a:solidFill>
            <a:ln w="50800" cap="flat">
              <a:solidFill>
                <a:srgbClr val="054A86"/>
              </a:solidFill>
              <a:prstDash val="solid"/>
              <a:round/>
            </a:ln>
            <a:effectLst>
              <a:outerShdw sx="100000" sy="100000" kx="0" ky="0" algn="b" rotWithShape="0" blurRad="38100" dist="23000" dir="5400000">
                <a:srgbClr val="000000">
                  <a:alpha val="35000"/>
                </a:srgbClr>
              </a:outerShdw>
            </a:effectLst>
          </p:spPr>
          <p:txBody>
            <a:bodyPr wrap="square" lIns="50800" tIns="50800" rIns="50800" bIns="50800" numCol="1" anchor="ctr">
              <a:noAutofit/>
            </a:bodyPr>
            <a:lstStyle/>
            <a:p>
              <a:pPr defTabSz="457200">
                <a:defRPr b="1" sz="1800">
                  <a:solidFill>
                    <a:srgbClr val="FFFFFF"/>
                  </a:solidFill>
                  <a:latin typeface="+mn-lt"/>
                  <a:ea typeface="+mn-ea"/>
                  <a:cs typeface="+mn-cs"/>
                  <a:sym typeface="Helvetica"/>
                </a:defRPr>
              </a:pPr>
            </a:p>
          </p:txBody>
        </p:sp>
        <p:sp>
          <p:nvSpPr>
            <p:cNvPr id="245" name="Shape 245"/>
            <p:cNvSpPr/>
            <p:nvPr/>
          </p:nvSpPr>
          <p:spPr>
            <a:xfrm>
              <a:off x="59497" y="167752"/>
              <a:ext cx="1777627" cy="3708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lvl1pPr defTabSz="457200">
                <a:defRPr b="1" sz="1800">
                  <a:solidFill>
                    <a:srgbClr val="FFFFFF"/>
                  </a:solidFill>
                  <a:latin typeface="+mn-lt"/>
                  <a:ea typeface="+mn-ea"/>
                  <a:cs typeface="+mn-cs"/>
                  <a:sym typeface="Helvetica"/>
                </a:defRPr>
              </a:lvl1pPr>
            </a:lstStyle>
            <a:p>
              <a:pPr/>
              <a:r>
                <a:t>systems</a:t>
              </a:r>
            </a:p>
          </p:txBody>
        </p:sp>
      </p:grpSp>
      <p:grpSp>
        <p:nvGrpSpPr>
          <p:cNvPr id="249" name="Group 249"/>
          <p:cNvGrpSpPr/>
          <p:nvPr/>
        </p:nvGrpSpPr>
        <p:grpSpPr>
          <a:xfrm>
            <a:off x="9801208" y="3494335"/>
            <a:ext cx="1896622" cy="706343"/>
            <a:chOff x="0" y="0"/>
            <a:chExt cx="1896621" cy="706342"/>
          </a:xfrm>
        </p:grpSpPr>
        <p:sp>
          <p:nvSpPr>
            <p:cNvPr id="247" name="Shape 247"/>
            <p:cNvSpPr/>
            <p:nvPr/>
          </p:nvSpPr>
          <p:spPr>
            <a:xfrm>
              <a:off x="0" y="0"/>
              <a:ext cx="1896622" cy="706343"/>
            </a:xfrm>
            <a:prstGeom prst="roundRect">
              <a:avLst>
                <a:gd name="adj" fmla="val 28759"/>
              </a:avLst>
            </a:prstGeom>
            <a:solidFill>
              <a:srgbClr val="AE326C"/>
            </a:solidFill>
            <a:ln w="50800" cap="flat">
              <a:solidFill>
                <a:srgbClr val="054A86"/>
              </a:solidFill>
              <a:prstDash val="solid"/>
              <a:round/>
            </a:ln>
            <a:effectLst>
              <a:outerShdw sx="100000" sy="100000" kx="0" ky="0" algn="b" rotWithShape="0" blurRad="38100" dist="23000" dir="5400000">
                <a:srgbClr val="000000">
                  <a:alpha val="35000"/>
                </a:srgbClr>
              </a:outerShdw>
            </a:effectLst>
          </p:spPr>
          <p:txBody>
            <a:bodyPr wrap="square" lIns="50800" tIns="50800" rIns="50800" bIns="50800" numCol="1" anchor="ctr">
              <a:noAutofit/>
            </a:bodyPr>
            <a:lstStyle/>
            <a:p>
              <a:pPr defTabSz="457200">
                <a:defRPr b="1" sz="1800">
                  <a:solidFill>
                    <a:srgbClr val="FFFFFF"/>
                  </a:solidFill>
                  <a:latin typeface="+mn-lt"/>
                  <a:ea typeface="+mn-ea"/>
                  <a:cs typeface="+mn-cs"/>
                  <a:sym typeface="Helvetica"/>
                </a:defRPr>
              </a:pPr>
            </a:p>
          </p:txBody>
        </p:sp>
        <p:sp>
          <p:nvSpPr>
            <p:cNvPr id="248" name="Shape 248"/>
            <p:cNvSpPr/>
            <p:nvPr/>
          </p:nvSpPr>
          <p:spPr>
            <a:xfrm>
              <a:off x="59497" y="167752"/>
              <a:ext cx="1777627" cy="3708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lvl1pPr defTabSz="457200">
                <a:defRPr b="1" sz="1800">
                  <a:solidFill>
                    <a:srgbClr val="FFFFFF"/>
                  </a:solidFill>
                  <a:latin typeface="+mn-lt"/>
                  <a:ea typeface="+mn-ea"/>
                  <a:cs typeface="+mn-cs"/>
                  <a:sym typeface="Helvetica"/>
                </a:defRPr>
              </a:lvl1pPr>
            </a:lstStyle>
            <a:p>
              <a:pPr/>
              <a:r>
                <a:t>interactions</a:t>
              </a:r>
            </a:p>
          </p:txBody>
        </p:sp>
      </p:grpSp>
      <p:sp>
        <p:nvSpPr>
          <p:cNvPr id="250" name="Shape 250"/>
          <p:cNvSpPr/>
          <p:nvPr/>
        </p:nvSpPr>
        <p:spPr>
          <a:xfrm>
            <a:off x="3656419" y="2077044"/>
            <a:ext cx="5623979" cy="138684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nSpc>
                <a:spcPct val="120000"/>
              </a:lnSpc>
              <a:defRPr sz="1800">
                <a:solidFill>
                  <a:srgbClr val="424242"/>
                </a:solidFill>
                <a:latin typeface="+mn-lt"/>
                <a:ea typeface="+mn-ea"/>
                <a:cs typeface="+mn-cs"/>
                <a:sym typeface="Helvetica"/>
              </a:defRPr>
            </a:lvl1pPr>
          </a:lstStyle>
          <a:p>
            <a:pPr/>
            <a:r>
              <a:t>To many of us in healthcare this definition might seem a bit ‘foreign’, far removed from our training or how we think about human factors.  Nonetheless, it describes what HF professionals and practitioners do.</a:t>
            </a:r>
          </a:p>
        </p:txBody>
      </p:sp>
      <p:sp>
        <p:nvSpPr>
          <p:cNvPr id="251" name="Shape 251"/>
          <p:cNvSpPr/>
          <p:nvPr/>
        </p:nvSpPr>
        <p:spPr>
          <a:xfrm>
            <a:off x="3656419" y="3811289"/>
            <a:ext cx="5623979" cy="71628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nSpc>
                <a:spcPct val="120000"/>
              </a:lnSpc>
              <a:defRPr sz="1800">
                <a:solidFill>
                  <a:srgbClr val="424242"/>
                </a:solidFill>
                <a:latin typeface="+mn-lt"/>
                <a:ea typeface="+mn-ea"/>
                <a:cs typeface="+mn-cs"/>
                <a:sym typeface="Helvetica"/>
              </a:defRPr>
            </a:lvl1pPr>
          </a:lstStyle>
          <a:p>
            <a:pPr/>
            <a:r>
              <a:t>There is a more ‘healthcare centred’ definition of human factors coined by Dr Ken Catchpole: </a:t>
            </a:r>
          </a:p>
        </p:txBody>
      </p:sp>
      <p:sp>
        <p:nvSpPr>
          <p:cNvPr id="252" name="Shape 252"/>
          <p:cNvSpPr/>
          <p:nvPr/>
        </p:nvSpPr>
        <p:spPr>
          <a:xfrm>
            <a:off x="3656419" y="4876800"/>
            <a:ext cx="5623979" cy="172212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nSpc>
                <a:spcPct val="120000"/>
              </a:lnSpc>
              <a:defRPr sz="1800">
                <a:solidFill>
                  <a:srgbClr val="424242"/>
                </a:solidFill>
                <a:latin typeface="+mn-lt"/>
                <a:ea typeface="+mn-ea"/>
                <a:cs typeface="+mn-cs"/>
                <a:sym typeface="Helvetica"/>
              </a:defRPr>
            </a:lvl1pPr>
          </a:lstStyle>
          <a:p>
            <a:pPr/>
            <a:r>
              <a:t>“Enhancing clinical performance through an understanding of the effects of teamwork, tasks, equipment, workspace, culture, organisation on human behaviour and abilities, and application of that knowledge in clinical settings.” </a:t>
            </a:r>
          </a:p>
        </p:txBody>
      </p:sp>
      <p:pic>
        <p:nvPicPr>
          <p:cNvPr id="253" name="image5.png" descr="HEDSup_logo_forSCREEN.png"/>
          <p:cNvPicPr>
            <a:picLocks noChangeAspect="1"/>
          </p:cNvPicPr>
          <p:nvPr/>
        </p:nvPicPr>
        <p:blipFill>
          <a:blip r:embed="rId6">
            <a:extLst/>
          </a:blip>
          <a:srcRect l="23256" t="36947" r="0" b="20994"/>
          <a:stretch>
            <a:fillRect/>
          </a:stretch>
        </p:blipFill>
        <p:spPr>
          <a:xfrm>
            <a:off x="9833872" y="7972386"/>
            <a:ext cx="3053644" cy="771369"/>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250"/>
                                        </p:tgtEl>
                                        <p:attrNameLst>
                                          <p:attrName>style.visibility</p:attrName>
                                        </p:attrNameLst>
                                      </p:cBhvr>
                                      <p:to>
                                        <p:strVal val="visible"/>
                                      </p:to>
                                    </p:set>
                                    <p:animEffect filter="dissolve" transition="in">
                                      <p:cBhvr>
                                        <p:cTn id="7" dur="499"/>
                                        <p:tgtEl>
                                          <p:spTgt spid="250"/>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251"/>
                                        </p:tgtEl>
                                        <p:attrNameLst>
                                          <p:attrName>style.visibility</p:attrName>
                                        </p:attrNameLst>
                                      </p:cBhvr>
                                      <p:to>
                                        <p:strVal val="visible"/>
                                      </p:to>
                                    </p:set>
                                    <p:animEffect filter="dissolve" transition="in">
                                      <p:cBhvr>
                                        <p:cTn id="12" dur="499"/>
                                        <p:tgtEl>
                                          <p:spTgt spid="251"/>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252"/>
                                        </p:tgtEl>
                                        <p:attrNameLst>
                                          <p:attrName>style.visibility</p:attrName>
                                        </p:attrNameLst>
                                      </p:cBhvr>
                                      <p:to>
                                        <p:strVal val="visible"/>
                                      </p:to>
                                    </p:set>
                                    <p:animEffect filter="dissolve" transition="in">
                                      <p:cBhvr>
                                        <p:cTn id="17" dur="499"/>
                                        <p:tgtEl>
                                          <p:spTgt spid="2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51" grpId="2"/>
      <p:bldP build="whole" bldLvl="1" animBg="1" rev="0" advAuto="0" spid="252" grpId="3"/>
      <p:bldP build="whole" bldLvl="1" animBg="1" rev="0" advAuto="0" spid="250" grpId="1"/>
    </p:bldLst>
  </p:timing>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Neue"/>
        <a:ea typeface="Helvetica Neue"/>
        <a:cs typeface="Helvetica Neue"/>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Neue"/>
        <a:ea typeface="Helvetica Neue"/>
        <a:cs typeface="Helvetica Neue"/>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